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67" r:id="rId15"/>
    <p:sldId id="268" r:id="rId16"/>
    <p:sldId id="275" r:id="rId17"/>
  </p:sldIdLst>
  <p:sldSz cx="12192000" cy="6858000"/>
  <p:notesSz cx="12192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46547"/>
            <a:ext cx="178435" cy="1711960"/>
          </a:xfrm>
          <a:custGeom>
            <a:avLst/>
            <a:gdLst/>
            <a:ahLst/>
            <a:cxnLst/>
            <a:rect l="l" t="t" r="r" b="b"/>
            <a:pathLst>
              <a:path w="178435" h="1711959">
                <a:moveTo>
                  <a:pt x="178308" y="1711449"/>
                </a:moveTo>
                <a:lnTo>
                  <a:pt x="178308" y="0"/>
                </a:lnTo>
                <a:lnTo>
                  <a:pt x="0" y="0"/>
                </a:lnTo>
                <a:lnTo>
                  <a:pt x="0" y="1711449"/>
                </a:lnTo>
                <a:lnTo>
                  <a:pt x="178308" y="1711449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709927"/>
            <a:ext cx="178435" cy="1708785"/>
          </a:xfrm>
          <a:custGeom>
            <a:avLst/>
            <a:gdLst/>
            <a:ahLst/>
            <a:cxnLst/>
            <a:rect l="l" t="t" r="r" b="b"/>
            <a:pathLst>
              <a:path w="178435" h="1708785">
                <a:moveTo>
                  <a:pt x="178308" y="0"/>
                </a:moveTo>
                <a:lnTo>
                  <a:pt x="0" y="0"/>
                </a:lnTo>
                <a:lnTo>
                  <a:pt x="0" y="1708404"/>
                </a:lnTo>
                <a:lnTo>
                  <a:pt x="178308" y="1708404"/>
                </a:lnTo>
                <a:lnTo>
                  <a:pt x="178308" y="0"/>
                </a:lnTo>
                <a:close/>
              </a:path>
            </a:pathLst>
          </a:custGeom>
          <a:solidFill>
            <a:srgbClr val="E0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18332"/>
            <a:ext cx="178435" cy="1728470"/>
          </a:xfrm>
          <a:custGeom>
            <a:avLst/>
            <a:gdLst/>
            <a:ahLst/>
            <a:cxnLst/>
            <a:rect l="l" t="t" r="r" b="b"/>
            <a:pathLst>
              <a:path w="178435" h="1728470">
                <a:moveTo>
                  <a:pt x="178308" y="0"/>
                </a:moveTo>
                <a:lnTo>
                  <a:pt x="0" y="0"/>
                </a:lnTo>
                <a:lnTo>
                  <a:pt x="0" y="1728216"/>
                </a:lnTo>
                <a:lnTo>
                  <a:pt x="178308" y="1728216"/>
                </a:lnTo>
                <a:lnTo>
                  <a:pt x="178308" y="0"/>
                </a:lnTo>
                <a:close/>
              </a:path>
            </a:pathLst>
          </a:custGeom>
          <a:solidFill>
            <a:srgbClr val="E42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78435" cy="1710055"/>
          </a:xfrm>
          <a:custGeom>
            <a:avLst/>
            <a:gdLst/>
            <a:ahLst/>
            <a:cxnLst/>
            <a:rect l="l" t="t" r="r" b="b"/>
            <a:pathLst>
              <a:path w="178435" h="1710055">
                <a:moveTo>
                  <a:pt x="178308" y="0"/>
                </a:moveTo>
                <a:lnTo>
                  <a:pt x="0" y="0"/>
                </a:lnTo>
                <a:lnTo>
                  <a:pt x="0" y="1709927"/>
                </a:lnTo>
                <a:lnTo>
                  <a:pt x="178308" y="1709927"/>
                </a:lnTo>
                <a:lnTo>
                  <a:pt x="178308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07623" y="6068567"/>
            <a:ext cx="1193292" cy="547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29639" y="1876298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29639" y="2535047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29639" y="3028823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29639" y="3687445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29639" y="4181221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29639" y="4674996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46547"/>
            <a:ext cx="178435" cy="1711960"/>
          </a:xfrm>
          <a:custGeom>
            <a:avLst/>
            <a:gdLst/>
            <a:ahLst/>
            <a:cxnLst/>
            <a:rect l="l" t="t" r="r" b="b"/>
            <a:pathLst>
              <a:path w="178435" h="1711959">
                <a:moveTo>
                  <a:pt x="178308" y="1711449"/>
                </a:moveTo>
                <a:lnTo>
                  <a:pt x="178308" y="0"/>
                </a:lnTo>
                <a:lnTo>
                  <a:pt x="0" y="0"/>
                </a:lnTo>
                <a:lnTo>
                  <a:pt x="0" y="1711449"/>
                </a:lnTo>
                <a:lnTo>
                  <a:pt x="178308" y="1711449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709927"/>
            <a:ext cx="178435" cy="1708785"/>
          </a:xfrm>
          <a:custGeom>
            <a:avLst/>
            <a:gdLst/>
            <a:ahLst/>
            <a:cxnLst/>
            <a:rect l="l" t="t" r="r" b="b"/>
            <a:pathLst>
              <a:path w="178435" h="1708785">
                <a:moveTo>
                  <a:pt x="178308" y="0"/>
                </a:moveTo>
                <a:lnTo>
                  <a:pt x="0" y="0"/>
                </a:lnTo>
                <a:lnTo>
                  <a:pt x="0" y="1708404"/>
                </a:lnTo>
                <a:lnTo>
                  <a:pt x="178308" y="1708404"/>
                </a:lnTo>
                <a:lnTo>
                  <a:pt x="178308" y="0"/>
                </a:lnTo>
                <a:close/>
              </a:path>
            </a:pathLst>
          </a:custGeom>
          <a:solidFill>
            <a:srgbClr val="E0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18332"/>
            <a:ext cx="178435" cy="1728470"/>
          </a:xfrm>
          <a:custGeom>
            <a:avLst/>
            <a:gdLst/>
            <a:ahLst/>
            <a:cxnLst/>
            <a:rect l="l" t="t" r="r" b="b"/>
            <a:pathLst>
              <a:path w="178435" h="1728470">
                <a:moveTo>
                  <a:pt x="178308" y="0"/>
                </a:moveTo>
                <a:lnTo>
                  <a:pt x="0" y="0"/>
                </a:lnTo>
                <a:lnTo>
                  <a:pt x="0" y="1728216"/>
                </a:lnTo>
                <a:lnTo>
                  <a:pt x="178308" y="1728216"/>
                </a:lnTo>
                <a:lnTo>
                  <a:pt x="178308" y="0"/>
                </a:lnTo>
                <a:close/>
              </a:path>
            </a:pathLst>
          </a:custGeom>
          <a:solidFill>
            <a:srgbClr val="E42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78435" cy="1710055"/>
          </a:xfrm>
          <a:custGeom>
            <a:avLst/>
            <a:gdLst/>
            <a:ahLst/>
            <a:cxnLst/>
            <a:rect l="l" t="t" r="r" b="b"/>
            <a:pathLst>
              <a:path w="178435" h="1710055">
                <a:moveTo>
                  <a:pt x="178308" y="0"/>
                </a:moveTo>
                <a:lnTo>
                  <a:pt x="0" y="0"/>
                </a:lnTo>
                <a:lnTo>
                  <a:pt x="0" y="1709927"/>
                </a:lnTo>
                <a:lnTo>
                  <a:pt x="178308" y="1709927"/>
                </a:lnTo>
                <a:lnTo>
                  <a:pt x="178308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07623" y="6068567"/>
            <a:ext cx="1193292" cy="547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3231" y="294893"/>
            <a:ext cx="46855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95146"/>
            <a:ext cx="10358120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zs-sk.sk/documents/14214/113202/MU%2B5-4-2015_web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057400"/>
            <a:ext cx="9270111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577465" marR="5080" indent="-2565400" algn="l">
              <a:lnSpc>
                <a:spcPts val="4750"/>
              </a:lnSpc>
              <a:spcBef>
                <a:spcPts val="705"/>
              </a:spcBef>
            </a:pPr>
            <a:r>
              <a:rPr lang="sk-SK" sz="3600" b="1" spc="-5" dirty="0">
                <a:latin typeface="+mj-lt"/>
              </a:rPr>
              <a:t>Manuál </a:t>
            </a:r>
            <a:r>
              <a:rPr lang="sk-SK" sz="3600" b="1" dirty="0">
                <a:latin typeface="+mj-lt"/>
              </a:rPr>
              <a:t>poskytovania zdravotnej  starostlivosti utečencom z Ukrajiny v ZSK</a:t>
            </a:r>
            <a:endParaRPr lang="sk-SK" sz="36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4876800"/>
            <a:ext cx="6122035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sz="2000" spc="-35" dirty="0">
                <a:latin typeface="Arial"/>
                <a:cs typeface="Arial"/>
              </a:rPr>
              <a:t>PhDr. </a:t>
            </a:r>
            <a:r>
              <a:rPr sz="2000" spc="-5" dirty="0">
                <a:latin typeface="Arial"/>
                <a:cs typeface="Arial"/>
              </a:rPr>
              <a:t>Silvia Pekarčíková, MPH,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MHA</a:t>
            </a:r>
            <a:endParaRPr lang="sk-SK" sz="2000" spc="-5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lang="sk-SK" sz="2000" spc="-5" dirty="0">
                <a:latin typeface="Arial"/>
                <a:cs typeface="Arial"/>
              </a:rPr>
              <a:t>Riaditeľka OZ ZSK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755" y="473962"/>
            <a:ext cx="9476625" cy="6287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lokTextu 3"/>
          <p:cNvSpPr txBox="1"/>
          <p:nvPr/>
        </p:nvSpPr>
        <p:spPr>
          <a:xfrm>
            <a:off x="2133600" y="22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Ďalšie dôležité informácie a kontakty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5722" y="110358"/>
            <a:ext cx="4933271" cy="6621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1566" y="73918"/>
            <a:ext cx="5872725" cy="6784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62000" y="228600"/>
            <a:ext cx="3886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/>
              <a:t> </a:t>
            </a:r>
          </a:p>
          <a:p>
            <a:r>
              <a:rPr lang="sk-SK" sz="1300" b="1" dirty="0"/>
              <a:t>Úrad práce, sociálnych vecí a rodiny</a:t>
            </a:r>
          </a:p>
          <a:p>
            <a:endParaRPr lang="sk-SK" sz="1300" dirty="0"/>
          </a:p>
          <a:p>
            <a:r>
              <a:rPr lang="sk-SK" sz="1300" b="1" dirty="0"/>
              <a:t>V prípade otázok, alebo koordinácie podania žiadostí, môžete kontaktovať na našom úrade (ŽILINA):</a:t>
            </a:r>
          </a:p>
          <a:p>
            <a:endParaRPr lang="sk-SK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JUDr. Katarína Závodská </a:t>
            </a:r>
            <a:r>
              <a:rPr lang="sk-SK" sz="1300" b="1" dirty="0" err="1"/>
              <a:t>Chalmovská</a:t>
            </a:r>
            <a:r>
              <a:rPr lang="sk-SK" sz="1300" b="1" dirty="0"/>
              <a:t> – úrad </a:t>
            </a:r>
            <a:r>
              <a:rPr lang="sk-SK" sz="1300" b="1" dirty="0" err="1"/>
              <a:t>PSVaR</a:t>
            </a:r>
            <a:r>
              <a:rPr lang="sk-SK" sz="1300" b="1" dirty="0"/>
              <a:t> </a:t>
            </a:r>
            <a:r>
              <a:rPr lang="sk-SK" sz="1300" dirty="0"/>
              <a:t>: 041/2440 300, katarina.zavodskachalmovska@upsvr.gov.sk - odbor sociálnych vecí a rodiny, </a:t>
            </a:r>
            <a:r>
              <a:rPr lang="sk-SK" sz="1300" dirty="0" err="1"/>
              <a:t>mob</a:t>
            </a:r>
            <a:r>
              <a:rPr lang="sk-SK" sz="1300" dirty="0"/>
              <a:t>: 0905 891 483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Lenka Milová – pracovisko Žilina: </a:t>
            </a:r>
            <a:r>
              <a:rPr lang="sk-SK" sz="1300" dirty="0"/>
              <a:t>041/2440 330, lenka.milova@upsvr.gov.sk</a:t>
            </a:r>
            <a:r>
              <a:rPr lang="sk-SK" sz="1300" b="1" dirty="0"/>
              <a:t>  - </a:t>
            </a:r>
            <a:r>
              <a:rPr lang="sk-SK" sz="1300" dirty="0"/>
              <a:t>vedúca oddelenia hmotnej núdze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Emil Rafaj – pracovisko Žilina: </a:t>
            </a:r>
            <a:r>
              <a:rPr lang="sk-SK" sz="1300" dirty="0"/>
              <a:t>041/2440 210, emil.rafaj@upsvr.gov.sk</a:t>
            </a:r>
            <a:r>
              <a:rPr lang="sk-SK" sz="1300" b="1" dirty="0"/>
              <a:t> – </a:t>
            </a:r>
            <a:r>
              <a:rPr lang="sk-SK" sz="1300" dirty="0"/>
              <a:t>oddelenie služieb pre občana ( aj pre otázky pracovných možností)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 err="1"/>
              <a:t>SPODaSK</a:t>
            </a:r>
            <a:r>
              <a:rPr lang="sk-SK" sz="1300" b="1" dirty="0"/>
              <a:t> – pohotovostný mobil: 0905 033 637 – </a:t>
            </a:r>
            <a:r>
              <a:rPr lang="sk-SK" sz="1300" dirty="0"/>
              <a:t>služba zabezpečená 24 hodín denne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Anna </a:t>
            </a:r>
            <a:r>
              <a:rPr lang="sk-SK" sz="1300" b="1" dirty="0" err="1"/>
              <a:t>Podpleská</a:t>
            </a:r>
            <a:r>
              <a:rPr lang="sk-SK" sz="1300" b="1" dirty="0"/>
              <a:t> – pracovisko KNM: </a:t>
            </a:r>
            <a:r>
              <a:rPr lang="sk-SK" sz="1300" dirty="0"/>
              <a:t>041/2446 100, anna.podpleska@upsvr.gov.sk</a:t>
            </a:r>
            <a:r>
              <a:rPr lang="sk-SK" sz="1300" b="1" dirty="0"/>
              <a:t> – </a:t>
            </a:r>
            <a:r>
              <a:rPr lang="sk-SK" sz="1300" dirty="0"/>
              <a:t>Kysucké Nové Mesto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Adriana </a:t>
            </a:r>
            <a:r>
              <a:rPr lang="sk-SK" sz="1300" b="1" dirty="0" err="1"/>
              <a:t>Marmanová</a:t>
            </a:r>
            <a:r>
              <a:rPr lang="sk-SK" sz="1300" b="1" dirty="0"/>
              <a:t> – pracovisko Bytča: 041/2447 100, </a:t>
            </a:r>
            <a:r>
              <a:rPr lang="sk-SK" sz="1300" dirty="0"/>
              <a:t>adriana.marmanova@upsvr.gov.sk – Bytča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sz="1300" dirty="0"/>
          </a:p>
          <a:p>
            <a:r>
              <a:rPr lang="sk-SK" sz="1300" b="1" dirty="0"/>
              <a:t>Kontakty v rámci kraja:</a:t>
            </a:r>
            <a:endParaRPr lang="sk-SK" sz="1300" dirty="0"/>
          </a:p>
          <a:p>
            <a:r>
              <a:rPr lang="sk-SK" sz="1300" dirty="0"/>
              <a:t> </a:t>
            </a:r>
            <a:r>
              <a:rPr lang="sk-SK" sz="1300" b="1" dirty="0"/>
              <a:t>Dolný Kubín:</a:t>
            </a:r>
            <a:endParaRPr lang="sk-SK" sz="1300" dirty="0"/>
          </a:p>
          <a:p>
            <a:r>
              <a:rPr lang="sk-SK" sz="1300" dirty="0"/>
              <a:t>Vedúca OSO: PhDr. Jolana </a:t>
            </a:r>
            <a:r>
              <a:rPr lang="sk-SK" sz="1300" dirty="0" err="1"/>
              <a:t>Gočalová</a:t>
            </a:r>
            <a:r>
              <a:rPr lang="sk-SK" sz="1300" dirty="0"/>
              <a:t>, 043/2444310, 0918806424, jolana.gocalova@upsvr.gov.sk</a:t>
            </a:r>
          </a:p>
          <a:p>
            <a:r>
              <a:rPr lang="sk-SK" sz="1300" dirty="0"/>
              <a:t>Riaditeľka odboru </a:t>
            </a:r>
            <a:r>
              <a:rPr lang="sk-SK" sz="1300" dirty="0" err="1"/>
              <a:t>SVaR</a:t>
            </a:r>
            <a:r>
              <a:rPr lang="sk-SK" sz="1300" dirty="0"/>
              <a:t>: PhDr. Zuzana Notová, 043/2444500, 0918905554, zuzana.notova@upsvr.gov.sk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867400" y="5334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/>
              <a:t>Námestovo:</a:t>
            </a:r>
            <a:endParaRPr lang="sk-SK" sz="1300" dirty="0"/>
          </a:p>
          <a:p>
            <a:r>
              <a:rPr lang="sk-SK" sz="1300" dirty="0"/>
              <a:t>Ing. Katarína </a:t>
            </a:r>
            <a:r>
              <a:rPr lang="sk-SK" sz="1300" dirty="0" err="1"/>
              <a:t>Sivoňová</a:t>
            </a:r>
            <a:r>
              <a:rPr lang="sk-SK" sz="1300" dirty="0"/>
              <a:t> – vedúca HN,NV a ŠSD, katarina.sivonova@upsvr.gov.sk, 043 24 45 510 </a:t>
            </a:r>
          </a:p>
          <a:p>
            <a:r>
              <a:rPr lang="sk-SK" sz="1300" dirty="0"/>
              <a:t>Ing. Nina Kubíková  - poverená zastupovaním OSP, nina.kubikova@upsvr.gov.sk, 043 24 45 311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Liptovský Mikuláš:</a:t>
            </a:r>
            <a:endParaRPr lang="sk-SK" sz="1300" dirty="0"/>
          </a:p>
          <a:p>
            <a:r>
              <a:rPr lang="sk-SK" sz="1300" dirty="0"/>
              <a:t>Mgr. Lukáš </a:t>
            </a:r>
            <a:r>
              <a:rPr lang="sk-SK" sz="1300" dirty="0" err="1"/>
              <a:t>Michalec</a:t>
            </a:r>
            <a:r>
              <a:rPr lang="sk-SK" sz="1300" dirty="0"/>
              <a:t> - +421442440500, +421905255960 lukas.michalec@upsvr.gov.sk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Martin:</a:t>
            </a:r>
            <a:endParaRPr lang="sk-SK" sz="1300" dirty="0"/>
          </a:p>
          <a:p>
            <a:r>
              <a:rPr lang="sk-SK" sz="1300" dirty="0"/>
              <a:t>Ing. Ivana </a:t>
            </a:r>
            <a:r>
              <a:rPr lang="sk-SK" sz="1300" dirty="0" err="1"/>
              <a:t>Štrbíková</a:t>
            </a:r>
            <a:r>
              <a:rPr lang="sk-SK" sz="1300" dirty="0"/>
              <a:t>, vedúca OSO, 043/2440 510, 0915 833 310, Ivana.Strbikova@upsvr.gov.sk</a:t>
            </a:r>
          </a:p>
          <a:p>
            <a:r>
              <a:rPr lang="sk-SK" sz="1300" dirty="0"/>
              <a:t>PhDr. Anton </a:t>
            </a:r>
            <a:r>
              <a:rPr lang="sk-SK" sz="1300" dirty="0" err="1"/>
              <a:t>Pavlásek</a:t>
            </a:r>
            <a:r>
              <a:rPr lang="sk-SK" sz="1300" dirty="0"/>
              <a:t>, vedúci OHNNVŠSD, 043/2441 550, 0915 833 304, Anton.pavlasek@upsvr.gov.sk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Čadca:</a:t>
            </a:r>
            <a:endParaRPr lang="sk-SK" sz="1300" dirty="0"/>
          </a:p>
          <a:p>
            <a:r>
              <a:rPr lang="sk-SK" sz="1300" dirty="0"/>
              <a:t>PhDr. Monika </a:t>
            </a:r>
            <a:r>
              <a:rPr lang="sk-SK" sz="1300" dirty="0" err="1"/>
              <a:t>Halvoníková</a:t>
            </a:r>
            <a:r>
              <a:rPr lang="sk-SK" sz="1300" dirty="0"/>
              <a:t>, vedúca oddelenia </a:t>
            </a:r>
            <a:r>
              <a:rPr lang="sk-SK" sz="1300" dirty="0" err="1"/>
              <a:t>SPODaSK</a:t>
            </a:r>
            <a:r>
              <a:rPr lang="sk-SK" sz="1300" dirty="0"/>
              <a:t> 0915 810 475, 041/2449 829</a:t>
            </a:r>
          </a:p>
          <a:p>
            <a:r>
              <a:rPr lang="sk-SK" sz="1300" dirty="0"/>
              <a:t>Pohotovostná linka 0905 872 681</a:t>
            </a:r>
          </a:p>
          <a:p>
            <a:r>
              <a:rPr lang="sk-SK" sz="1300" dirty="0"/>
              <a:t>Ing. Terézia Mikulová, vedúca oddelenia HN, NV, ŠSD 0905 872 690, 041/2448 826 </a:t>
            </a:r>
          </a:p>
          <a:p>
            <a:r>
              <a:rPr lang="sk-SK" sz="1300" dirty="0"/>
              <a:t>Ing. Jana </a:t>
            </a:r>
            <a:r>
              <a:rPr lang="sk-SK" sz="1300" dirty="0" err="1"/>
              <a:t>Jarošová</a:t>
            </a:r>
            <a:r>
              <a:rPr lang="sk-SK" sz="1300" dirty="0"/>
              <a:t>, vedúca OSO 041/2448 854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Ružomberok:</a:t>
            </a:r>
            <a:endParaRPr lang="sk-SK" sz="1300" dirty="0"/>
          </a:p>
          <a:p>
            <a:r>
              <a:rPr lang="sk-SK" sz="1300" dirty="0"/>
              <a:t>Mgr. Janka </a:t>
            </a:r>
            <a:r>
              <a:rPr lang="sk-SK" sz="1300" dirty="0" err="1"/>
              <a:t>Babálová</a:t>
            </a:r>
            <a:endParaRPr lang="sk-SK" sz="1300" dirty="0"/>
          </a:p>
          <a:p>
            <a:r>
              <a:rPr lang="sk-SK" sz="1300" dirty="0"/>
              <a:t>Telefón: 044/2443316</a:t>
            </a:r>
          </a:p>
          <a:p>
            <a:r>
              <a:rPr lang="sk-SK" sz="1300" dirty="0"/>
              <a:t>E-mail: janka.babalová@upsvr.gov.sk</a:t>
            </a:r>
          </a:p>
          <a:p>
            <a:r>
              <a:rPr lang="sk-SK" sz="1300" dirty="0"/>
              <a:t> </a:t>
            </a:r>
          </a:p>
          <a:p>
            <a:r>
              <a:rPr lang="sk-SK" dirty="0"/>
              <a:t> 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819400" y="1640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Doplnené kontakty </a:t>
            </a:r>
          </a:p>
        </p:txBody>
      </p:sp>
    </p:spTree>
    <p:extLst>
      <p:ext uri="{BB962C8B-B14F-4D97-AF65-F5344CB8AC3E}">
        <p14:creationId xmlns:p14="http://schemas.microsoft.com/office/powerpoint/2010/main" val="324898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609600" y="240029"/>
            <a:ext cx="54102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u="sng" dirty="0"/>
              <a:t>Špecifiká evidovania žiadateľa o dočasné  útočisko</a:t>
            </a:r>
            <a:endParaRPr lang="sk-SK" sz="1200" dirty="0"/>
          </a:p>
          <a:p>
            <a:r>
              <a:rPr lang="sk-SK" sz="1200" b="1" dirty="0"/>
              <a:t> </a:t>
            </a:r>
            <a:endParaRPr lang="sk-SK" sz="1200" dirty="0"/>
          </a:p>
          <a:p>
            <a:r>
              <a:rPr lang="sk-SK" sz="1200" dirty="0"/>
              <a:t>Uznesením č. 144 z 28.2.2022 vláda SR schválila návrh na vyhlásenie poskytovania dočasného útočiska podľa § 29 ods. 2 zákona zákon o azyle</a:t>
            </a:r>
            <a:r>
              <a:rPr lang="sk-SK" sz="1200" b="1" dirty="0"/>
              <a:t> </a:t>
            </a:r>
            <a:r>
              <a:rPr lang="sk-SK" sz="1200" b="1" u="sng" dirty="0"/>
              <a:t>štátnym občanom Ukrajiny a ich rodinným príslušníkom v súvislosti s ozbrojeným konfliktom na Ukrajine</a:t>
            </a:r>
            <a:r>
              <a:rPr lang="sk-SK" sz="1200" b="1" dirty="0"/>
              <a:t>, </a:t>
            </a:r>
            <a:r>
              <a:rPr lang="sk-SK" sz="1200" dirty="0"/>
              <a:t>ktorý spôsobil hromadný prílev cudzincov na územie Slovenskej republiky.</a:t>
            </a:r>
          </a:p>
          <a:p>
            <a:r>
              <a:rPr lang="sk-SK" sz="1200" u="sng" dirty="0"/>
              <a:t>Za rodinného príslušníka štátneho občana Ukrajiny sa považuje:</a:t>
            </a:r>
            <a:endParaRPr lang="sk-SK" sz="1200" dirty="0"/>
          </a:p>
          <a:p>
            <a:r>
              <a:rPr lang="sk-SK" sz="1200" dirty="0"/>
              <a:t>1.      manžel štátneho občana Ukrajiny,</a:t>
            </a:r>
          </a:p>
          <a:p>
            <a:r>
              <a:rPr lang="sk-SK" sz="1200" dirty="0"/>
              <a:t>2.      maloleté dieťa štátneho občana Ukrajiny alebo maloleté dieťa manžela štátneho občana Ukrajiny,</a:t>
            </a:r>
          </a:p>
          <a:p>
            <a:r>
              <a:rPr lang="sk-SK" sz="1200" dirty="0"/>
              <a:t>3.      rodič maloletého dieťaťa, ktoré je štátnym občanom Ukrajiny</a:t>
            </a:r>
          </a:p>
          <a:p>
            <a:r>
              <a:rPr lang="sk-SK" sz="1200" dirty="0"/>
              <a:t> </a:t>
            </a:r>
          </a:p>
          <a:p>
            <a:r>
              <a:rPr lang="sk-SK" sz="1200" dirty="0"/>
              <a:t>Začiatok poskytovania dočasného útočiska  je  deň </a:t>
            </a:r>
            <a:r>
              <a:rPr lang="sk-SK" sz="1200" b="1" dirty="0"/>
              <a:t>1.3.2022</a:t>
            </a:r>
            <a:r>
              <a:rPr lang="sk-SK" sz="1200" dirty="0"/>
              <a:t>.</a:t>
            </a:r>
          </a:p>
          <a:p>
            <a:r>
              <a:rPr lang="sk-SK" sz="1200" dirty="0"/>
              <a:t>Poskytovanie dočasné útočisko  je do </a:t>
            </a:r>
            <a:r>
              <a:rPr lang="sk-SK" sz="1200" b="1" dirty="0"/>
              <a:t>31.12.2022</a:t>
            </a:r>
            <a:r>
              <a:rPr lang="sk-SK" sz="1200" dirty="0"/>
              <a:t>.</a:t>
            </a:r>
          </a:p>
          <a:p>
            <a:r>
              <a:rPr lang="sk-SK" sz="1200" dirty="0"/>
              <a:t>Predmetné potvrdenia pre štátnych príslušníkov Ukrajiny,   ktorým sa poskytlo dočasné útočisko budú vydávať </a:t>
            </a:r>
            <a:r>
              <a:rPr lang="sk-SK" sz="1200" b="1" dirty="0"/>
              <a:t>miestne príslušné Oddelenia cudzineckej polície Policajného zboru Úradu hraničnej a cudzineckej polície Prezídia PZ</a:t>
            </a:r>
            <a:r>
              <a:rPr lang="sk-SK" sz="1200" dirty="0"/>
              <a:t>. V zmysle zákona o azyle  sa im vydá doklad o tolerovanom pobyte na území Slovenskej republiky s označením </a:t>
            </a:r>
            <a:r>
              <a:rPr lang="sk-SK" sz="1200" b="1" dirty="0"/>
              <a:t>„ODÍDENEC“.</a:t>
            </a:r>
            <a:endParaRPr lang="sk-SK" sz="1200" dirty="0"/>
          </a:p>
          <a:p>
            <a:r>
              <a:rPr lang="sk-SK" sz="1200" dirty="0"/>
              <a:t>V rámci </a:t>
            </a:r>
            <a:r>
              <a:rPr lang="sk-SK" sz="1200" b="1" dirty="0"/>
              <a:t>Riaditeľstva hraničnej a cudzineckej polície Banská Bystrica</a:t>
            </a:r>
            <a:r>
              <a:rPr lang="sk-SK" sz="1200" dirty="0"/>
              <a:t> sú </a:t>
            </a:r>
            <a:r>
              <a:rPr lang="sk-SK" sz="1200" b="1" u="sng" dirty="0"/>
              <a:t>príslušné na prijatie vyhlásení o žiadosti o dočasné útočisko nasledovné útvary</a:t>
            </a:r>
            <a:r>
              <a:rPr lang="sk-SK" sz="1200" dirty="0"/>
              <a:t>:</a:t>
            </a:r>
          </a:p>
          <a:p>
            <a:pPr lvl="0"/>
            <a:r>
              <a:rPr lang="sk-SK" sz="1200" b="1" dirty="0"/>
              <a:t>Oddelenie cudzineckej polície PZ Ružomberok</a:t>
            </a:r>
            <a:r>
              <a:rPr lang="sk-SK" sz="1200" dirty="0"/>
              <a:t>, Námestie Andreja Hlinku 74, 034 01 Ružomberok</a:t>
            </a:r>
          </a:p>
          <a:p>
            <a:pPr lvl="0"/>
            <a:r>
              <a:rPr lang="sk-SK" sz="1200" b="1" dirty="0"/>
              <a:t>Oddelenie cudzineckej polície PZ Banská Bystrica</a:t>
            </a:r>
            <a:r>
              <a:rPr lang="sk-SK" sz="1200" dirty="0"/>
              <a:t>, Sládkovičova 25, 974 05 Banská Bystrica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Rimavská Sobota</a:t>
            </a:r>
            <a:r>
              <a:rPr lang="sk-SK" sz="1200" dirty="0"/>
              <a:t>, Hviezdoslavova 35, 979 01 Rimavská Sobota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Trenčín</a:t>
            </a:r>
            <a:r>
              <a:rPr lang="sk-SK" sz="1200" dirty="0"/>
              <a:t>, Jilemnického 2, 911 01 Trenčín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Žilina</a:t>
            </a:r>
            <a:r>
              <a:rPr lang="sk-SK" sz="1200" dirty="0"/>
              <a:t>, Janka Kráľa 4, 010 40 Žilina.</a:t>
            </a:r>
          </a:p>
          <a:p>
            <a:r>
              <a:rPr lang="sk-SK" sz="1200" dirty="0"/>
              <a:t> </a:t>
            </a:r>
          </a:p>
          <a:p>
            <a:r>
              <a:rPr lang="sk-SK" sz="1200" dirty="0"/>
              <a:t>Vyššie uvedené policajné útvary prijímajú predmetné žiadosti o dočasné útočisko v nepretržitom režime 24/7. </a:t>
            </a:r>
          </a:p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781800" y="381000"/>
            <a:ext cx="487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V prípadoch, ak budú cudzinci žiadajúci o poskytnutie dočasného útočiska vedieť hodnoverným spôsobom preukázať svoju totožnosť a štátnu príslušnosť Ukrajiny, bude im vydaný doklad o tolerovanom pobyte na území Slovenskej republiky s označením </a:t>
            </a:r>
            <a:r>
              <a:rPr lang="sk-SK" sz="1200" b="1" dirty="0"/>
              <a:t>„ODÍDENEC“.</a:t>
            </a:r>
            <a:r>
              <a:rPr lang="sk-SK" sz="1200" dirty="0"/>
              <a:t> (</a:t>
            </a:r>
            <a:r>
              <a:rPr lang="sk-SK" sz="1200" b="1" dirty="0"/>
              <a:t>totožnosť možno hodnoverne preukázať napr. cestovným pasom, IDK s fotografiou, vodičským preukazom s fotografiou spoločne s rodným listom a pod.</a:t>
            </a:r>
            <a:r>
              <a:rPr lang="sk-SK" sz="1200" dirty="0"/>
              <a:t>)</a:t>
            </a:r>
          </a:p>
          <a:p>
            <a:r>
              <a:rPr lang="sk-SK" sz="1200" b="1" dirty="0"/>
              <a:t>V prípade, že štátny príslušník Ukrajiny nedokáže preukázať svoju totožnosť, neznamená to, že nebude prijaté vyhlásenie o žiadosti o dočasné útočisko, avšak treba počítať s predĺžením doby potrebnej na zaevidovanie </a:t>
            </a:r>
            <a:r>
              <a:rPr lang="sk-SK" sz="1200" dirty="0"/>
              <a:t>štátnych príslušníkov Ukrajiny</a:t>
            </a:r>
            <a:r>
              <a:rPr lang="sk-SK" sz="1200" b="1" dirty="0"/>
              <a:t> do príslušných informačných systémov Policajného zboru SR.</a:t>
            </a:r>
            <a:endParaRPr lang="sk-SK" sz="1200" dirty="0"/>
          </a:p>
          <a:p>
            <a:r>
              <a:rPr lang="sk-SK" sz="1200" dirty="0"/>
              <a:t>Platnosť dokladu bude obmedzená na čas, na ktorý bolo vyhlásené poskytovanie dočasného útočiska. V súlade s uznesením vlády SR č. 144/2022 je to do 31.12.2022. Samozrejme, ak budú pretrvávať dôvody na poskytovanie dočasného útočiska, vláda môže jeho poskytovanie predĺžiť.</a:t>
            </a:r>
          </a:p>
          <a:p>
            <a:r>
              <a:rPr lang="sk-SK" sz="1200" dirty="0"/>
              <a:t>V zmysle zákona o azyle sa poskytovanie dočasného útočiska nebude týkať osôb, ktoré majú na území Slovenskej republiky už udelený trvalý pobyt alebo prechodný pobyt, u osôb, ktorým Slovenská republika udelila azyl alebo poskytla doplnkovú ochranu a nebude sa vzťahovať ani na tých, ktorí sú žiadateľmi o udelenie azylu.</a:t>
            </a:r>
          </a:p>
          <a:p>
            <a:r>
              <a:rPr lang="sk-SK" sz="1200" dirty="0"/>
              <a:t>Ak sa žiadosti cudzinca o poskytnutie dočasného útočiska </a:t>
            </a:r>
            <a:r>
              <a:rPr lang="sk-SK" sz="1200" b="1" dirty="0"/>
              <a:t>vyhovie,</a:t>
            </a:r>
            <a:r>
              <a:rPr lang="sk-SK" sz="1200" dirty="0"/>
              <a:t> rozhodnutie sa nevydáva a </a:t>
            </a:r>
            <a:r>
              <a:rPr lang="sk-SK" sz="1200" b="1" dirty="0"/>
              <a:t>cudzincovi sa vydá len potvrdenie o tolerovanom pobyte na území Slovenskej republiky s označením „ODÍDENEC“.</a:t>
            </a:r>
            <a:endParaRPr lang="sk-SK" sz="1200" dirty="0"/>
          </a:p>
          <a:p>
            <a:r>
              <a:rPr lang="sk-SK" sz="1200" b="1" dirty="0"/>
              <a:t>Ako prílohu tohto listu prikladáme vzory  „vyhlásenia cudzinca“ k žiadosti o poskytnutie dočasného útočiska v </a:t>
            </a:r>
            <a:r>
              <a:rPr lang="sk-SK" sz="1200" b="1" dirty="0" err="1"/>
              <a:t>slovnensko</a:t>
            </a:r>
            <a:r>
              <a:rPr lang="sk-SK" sz="1200" b="1" dirty="0"/>
              <a:t>-ukrajinskej a aj anglickej mutácii. </a:t>
            </a:r>
            <a:endParaRPr lang="sk-SK" sz="1200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784" y="118871"/>
            <a:ext cx="9426918" cy="647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7679" b="26927"/>
          <a:stretch/>
        </p:blipFill>
        <p:spPr>
          <a:xfrm>
            <a:off x="1752600" y="152400"/>
            <a:ext cx="8001000" cy="65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05000"/>
            <a:ext cx="10439400" cy="43883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r>
              <a:rPr lang="sk-SK" b="1" u="sng" dirty="0"/>
              <a:t>Vojnový konflikt na Ukrajine – zabezpečenie zdravotnej starostlivosti </a:t>
            </a:r>
            <a:endParaRPr lang="sk-SK" dirty="0"/>
          </a:p>
          <a:p>
            <a:r>
              <a:rPr lang="sk-SK" dirty="0"/>
              <a:t> </a:t>
            </a:r>
          </a:p>
          <a:p>
            <a:r>
              <a:rPr lang="sk-SK" dirty="0"/>
              <a:t>Žilinský samosprávny kraj, odbor zdravotníctva navrhuje riešiť </a:t>
            </a:r>
            <a:r>
              <a:rPr lang="sk-SK" b="1" dirty="0"/>
              <a:t>poskytovanie neodkladnej zdravotnej starostlivosti a starostlivosti o pacientov s chronickými ochoreniami</a:t>
            </a:r>
            <a:r>
              <a:rPr lang="sk-SK" dirty="0"/>
              <a:t>  pre obyvateľov Ukrajiny v súvislosti s vojenským konfliktom nasledovne:</a:t>
            </a:r>
          </a:p>
          <a:p>
            <a:r>
              <a:rPr lang="sk-SK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Systém poskytovania zdravotnej starostlivosti riešiť prostredníctvom PZS </a:t>
            </a:r>
          </a:p>
          <a:p>
            <a:pPr lvl="0"/>
            <a:r>
              <a:rPr lang="sk-SK" dirty="0"/>
              <a:t>      Všeobecný lekár pre dospelých(ďalej aj VLD)/Všeobecný lekár pre deti a dorast (ďalej aj VLDD) podľa   </a:t>
            </a:r>
          </a:p>
          <a:p>
            <a:pPr lvl="0"/>
            <a:r>
              <a:rPr lang="sk-SK" dirty="0"/>
              <a:t>      regionálnej príslušnosti (miesta ubytovania občana Ukrajiny)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Spolupráca s ambulanciami VLD/VLDD pri ústavných zdravotníckych zariadeniach ŽSK.</a:t>
            </a:r>
          </a:p>
          <a:p>
            <a:pPr lvl="0"/>
            <a:r>
              <a:rPr lang="sk-SK" dirty="0"/>
              <a:t>      Veľkokapacitné miesta/centra pre utečencov – objekty s viac ako 50 utečencov  – prostredníctvom       </a:t>
            </a:r>
          </a:p>
          <a:p>
            <a:pPr lvl="0"/>
            <a:r>
              <a:rPr lang="sk-SK" dirty="0"/>
              <a:t>     „lietajúcich“ lekárov a sestier – koordinuje ŽSK OZ </a:t>
            </a:r>
          </a:p>
          <a:p>
            <a:r>
              <a:rPr lang="sk-SK" dirty="0"/>
              <a:t> </a:t>
            </a:r>
          </a:p>
          <a:p>
            <a:pPr marL="241300" marR="1197610" indent="-229235">
              <a:lnSpc>
                <a:spcPts val="3020"/>
              </a:lnSpc>
              <a:spcBef>
                <a:spcPts val="480"/>
              </a:spcBef>
              <a:buChar char="•"/>
              <a:tabLst>
                <a:tab pos="241935" algn="l"/>
                <a:tab pos="2239010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62000" y="609600"/>
            <a:ext cx="1035812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sk-SK" sz="1600" i="1" spc="-5" dirty="0">
                <a:latin typeface="+mj-lt"/>
              </a:rPr>
              <a:t>Odbor zdravotníctva ŽSK po dohode s lekármi, ktorí boli </a:t>
            </a:r>
            <a:r>
              <a:rPr lang="sk-SK" sz="1600" i="1" spc="-10" dirty="0">
                <a:latin typeface="+mj-lt"/>
              </a:rPr>
              <a:t>prítomní </a:t>
            </a:r>
            <a:r>
              <a:rPr lang="sk-SK" sz="1600" i="1" spc="-5" dirty="0">
                <a:latin typeface="+mj-lt"/>
              </a:rPr>
              <a:t>na </a:t>
            </a:r>
            <a:r>
              <a:rPr lang="sk-SK" sz="1600" i="1" spc="-5" dirty="0" err="1">
                <a:latin typeface="+mj-lt"/>
              </a:rPr>
              <a:t>webinári</a:t>
            </a:r>
            <a:r>
              <a:rPr lang="sk-SK" sz="1600" i="1" spc="-5" dirty="0">
                <a:latin typeface="+mj-lt"/>
              </a:rPr>
              <a:t>  9.3.2022 o 18:00 hod. na </a:t>
            </a:r>
            <a:r>
              <a:rPr lang="sk-SK" sz="1600" i="1" spc="-10" dirty="0">
                <a:latin typeface="+mj-lt"/>
              </a:rPr>
              <a:t>tému </a:t>
            </a:r>
            <a:r>
              <a:rPr lang="sk-SK" sz="1600" i="1" spc="-5" dirty="0">
                <a:latin typeface="+mj-lt"/>
              </a:rPr>
              <a:t>Koordinácia a spolupráca pri zabezpečovaní zdravotnej  starostlivosti občanom Ukrajiny s ohľadom na personálne </a:t>
            </a:r>
            <a:r>
              <a:rPr lang="sk-SK" sz="1600" i="1" spc="-25" dirty="0">
                <a:latin typeface="+mj-lt"/>
              </a:rPr>
              <a:t>kapacity, </a:t>
            </a:r>
            <a:r>
              <a:rPr lang="sk-SK" sz="1600" i="1" spc="-5" dirty="0">
                <a:latin typeface="+mj-lt"/>
              </a:rPr>
              <a:t>dostupnosť a  kvalitu poskytovanej </a:t>
            </a:r>
            <a:r>
              <a:rPr lang="sk-SK" sz="1600" i="1" dirty="0">
                <a:latin typeface="+mj-lt"/>
              </a:rPr>
              <a:t>zdravotnej starostlivosti sme spoločne schválili </a:t>
            </a:r>
            <a:r>
              <a:rPr lang="sk-SK" sz="1600" i="1" spc="-5" dirty="0">
                <a:latin typeface="+mj-lt"/>
              </a:rPr>
              <a:t> postup </a:t>
            </a:r>
            <a:r>
              <a:rPr lang="sk-SK" sz="1600" i="1" spc="-10" dirty="0">
                <a:latin typeface="+mj-lt"/>
              </a:rPr>
              <a:t>pri  </a:t>
            </a:r>
            <a:r>
              <a:rPr lang="sk-SK" sz="1600" i="1" spc="-5" dirty="0">
                <a:latin typeface="+mj-lt"/>
              </a:rPr>
              <a:t>zabezpečení zdravotnej starostlivosti pre ukrajinských</a:t>
            </a:r>
            <a:r>
              <a:rPr lang="sk-SK" sz="1600" i="1" spc="5" dirty="0">
                <a:latin typeface="+mj-lt"/>
              </a:rPr>
              <a:t> </a:t>
            </a:r>
            <a:r>
              <a:rPr lang="sk-SK" sz="1600" i="1" spc="-20" dirty="0">
                <a:latin typeface="+mj-lt"/>
              </a:rPr>
              <a:t>utečencov.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221741" y="228600"/>
            <a:ext cx="10589259" cy="7140416"/>
          </a:xfrm>
        </p:spPr>
        <p:txBody>
          <a:bodyPr/>
          <a:lstStyle/>
          <a:p>
            <a:r>
              <a:rPr lang="sk-SK" sz="1600" b="1" i="1" dirty="0"/>
              <a:t>Spracovaný manuál pri poskytovaní zdravotnej starostlivosti</a:t>
            </a:r>
            <a:endParaRPr lang="sk-SK" sz="1600" dirty="0">
              <a:solidFill>
                <a:srgbClr val="FF0000"/>
              </a:solidFill>
            </a:endParaRP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Príchod klienta do centra: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Overiť zdravotný stav (očkovanie, testovanie, akútne/chronické zdravotné ťažkosti)</a:t>
            </a:r>
          </a:p>
          <a:p>
            <a:r>
              <a:rPr lang="sk-SK" sz="1600" dirty="0"/>
              <a:t>      V prípade zhoršenia zdravotného stavu nasledovný postup:</a:t>
            </a:r>
          </a:p>
          <a:p>
            <a:r>
              <a:rPr lang="sk-SK" sz="1600" dirty="0"/>
              <a:t> </a:t>
            </a:r>
          </a:p>
          <a:p>
            <a:pPr lvl="0"/>
            <a:r>
              <a:rPr lang="sk-SK" sz="1600" dirty="0"/>
              <a:t>v čase 7:00 – 15:30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ŽSK na tel. číslach 0915 396 428, 0918 829 989, 0907 977 393</a:t>
            </a:r>
          </a:p>
          <a:p>
            <a:pPr lvl="0"/>
            <a:r>
              <a:rPr lang="sk-SK" sz="1600" dirty="0"/>
              <a:t>v čase 16:00 – 22:00 kontaktovať Ambulantnú pohotovostnú službu podľa miestnej príslušnosti (viď. mapa – príloha číslo 4)</a:t>
            </a:r>
          </a:p>
          <a:p>
            <a:pPr lvl="0"/>
            <a:r>
              <a:rPr lang="sk-SK" sz="1600" dirty="0"/>
              <a:t>po 22:00 v nevyhnutnom prípade urgentný príjem ústavného ZZ (viď. mapa – príloha číslo 5)</a:t>
            </a:r>
          </a:p>
          <a:p>
            <a:pPr lvl="0"/>
            <a:r>
              <a:rPr lang="sk-SK" sz="1600" dirty="0"/>
              <a:t>pri akútnom stave volať 112 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Testovanie odporúčame </a:t>
            </a:r>
            <a:r>
              <a:rPr lang="sk-SK" sz="1600" dirty="0" err="1"/>
              <a:t>samotestami</a:t>
            </a:r>
            <a:r>
              <a:rPr lang="sk-SK" sz="1600" dirty="0"/>
              <a:t>. V prípade </a:t>
            </a:r>
            <a:r>
              <a:rPr lang="sk-SK" sz="1600" dirty="0" err="1"/>
              <a:t>pozitivity</a:t>
            </a:r>
            <a:r>
              <a:rPr lang="sk-SK" sz="1600" dirty="0"/>
              <a:t> osoby izolovať vo vyhradených miestach a nahlásiť na RÚVZ. </a:t>
            </a:r>
          </a:p>
          <a:p>
            <a:r>
              <a:rPr lang="sk-SK" sz="1600" dirty="0"/>
              <a:t> </a:t>
            </a:r>
          </a:p>
          <a:p>
            <a:pPr lvl="0"/>
            <a:r>
              <a:rPr lang="sk-SK" sz="1600" dirty="0"/>
              <a:t>V prípade záujmu o Očkovanie kontaktovať odbor zdravotníctva ŽSK - 0915 396 428, 0918 829 989, 0907 977 393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Podávanie liekov: </a:t>
            </a:r>
          </a:p>
          <a:p>
            <a:pPr lvl="0"/>
            <a:r>
              <a:rPr lang="sk-SK" sz="1600" dirty="0"/>
              <a:t>v prípade potreby liekov neviazaných na lekársky predpis konzultovať so zdravotníkom v centre/</a:t>
            </a:r>
            <a:r>
              <a:rPr lang="sk-SK" sz="1600" dirty="0" err="1"/>
              <a:t>call</a:t>
            </a:r>
            <a:r>
              <a:rPr lang="sk-SK" sz="1600" dirty="0"/>
              <a:t> centrum ŽSK 0907 977 393 </a:t>
            </a:r>
          </a:p>
          <a:p>
            <a:pPr lvl="0"/>
            <a:r>
              <a:rPr lang="sk-SK" sz="1600" dirty="0"/>
              <a:t>2. pri liekoch na predpis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ŽSK 0915 396 428, 0918 829 989, 0907 977 393  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V prípade akéhokoľvek vážnejšieho problému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ŽSK</a:t>
            </a:r>
          </a:p>
          <a:p>
            <a:r>
              <a:rPr lang="sk-SK" sz="1600" dirty="0"/>
              <a:t>0915 396 428, 0918 829 98, 0907 977 393</a:t>
            </a:r>
          </a:p>
          <a:p>
            <a:r>
              <a:rPr lang="sk-SK" sz="1600" dirty="0"/>
              <a:t> </a:t>
            </a:r>
          </a:p>
          <a:p>
            <a:endParaRPr lang="sk-SK" sz="1600" dirty="0"/>
          </a:p>
        </p:txBody>
      </p:sp>
      <p:pic>
        <p:nvPicPr>
          <p:cNvPr id="4" name="Obrázok 3" descr="C:\Users\kstrbova\AppData\Local\Microsoft\Windows\INetCache\Content.Word\svetzdravia-com-web-piktogram-skusenosti-lekara-zo-zahranici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1752600"/>
            <a:ext cx="1400175" cy="6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_63026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360487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vetzdravia-com-web-piktogram-komplexna-liecebno-preventivna-starostliv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14800"/>
            <a:ext cx="1336675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56_R0lVIEpFTiAzMzMtOT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43475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vetzdravia-com-web-piktogram-ico-moznost-telefonickej-rezervacie-termin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5943600"/>
            <a:ext cx="13938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7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130" y="655701"/>
            <a:ext cx="10507269" cy="46916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Na </a:t>
            </a:r>
            <a:r>
              <a:rPr sz="1600" dirty="0">
                <a:latin typeface="Arial"/>
                <a:cs typeface="Arial"/>
              </a:rPr>
              <a:t>Okresné </a:t>
            </a:r>
            <a:r>
              <a:rPr sz="1600" spc="-5" dirty="0">
                <a:latin typeface="Arial"/>
                <a:cs typeface="Arial"/>
              </a:rPr>
              <a:t>úrady bude distribuovaný  manuál, </a:t>
            </a:r>
            <a:r>
              <a:rPr sz="1600" dirty="0">
                <a:latin typeface="Arial"/>
                <a:cs typeface="Arial"/>
              </a:rPr>
              <a:t>ako </a:t>
            </a:r>
            <a:r>
              <a:rPr sz="1600" spc="-5" dirty="0">
                <a:latin typeface="Arial"/>
                <a:cs typeface="Arial"/>
              </a:rPr>
              <a:t>postupovať pri poskytovaní  zdravotnej starostlivosti </a:t>
            </a:r>
            <a:r>
              <a:rPr sz="1600" dirty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prípade  ukrajinských utečencov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centrách.</a:t>
            </a:r>
            <a:endParaRPr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Ukrajinskí </a:t>
            </a:r>
            <a:r>
              <a:rPr sz="1600" spc="-5" dirty="0">
                <a:latin typeface="Arial"/>
                <a:cs typeface="Arial"/>
              </a:rPr>
              <a:t>občania </a:t>
            </a:r>
            <a:r>
              <a:rPr sz="1600" spc="-10" dirty="0">
                <a:latin typeface="Arial"/>
                <a:cs typeface="Arial"/>
              </a:rPr>
              <a:t>ubytovaní  </a:t>
            </a:r>
            <a:r>
              <a:rPr sz="1600" spc="-5" dirty="0">
                <a:latin typeface="Arial"/>
                <a:cs typeface="Arial"/>
              </a:rPr>
              <a:t>samostatne mimo Centier budú  ošetrení podľa zdravotného  obvodu </a:t>
            </a:r>
            <a:r>
              <a:rPr sz="1600" dirty="0">
                <a:latin typeface="Arial"/>
                <a:cs typeface="Arial"/>
              </a:rPr>
              <a:t>na </a:t>
            </a:r>
            <a:r>
              <a:rPr sz="1600" spc="-5" dirty="0">
                <a:latin typeface="Arial"/>
                <a:cs typeface="Arial"/>
              </a:rPr>
              <a:t>základe adresy  ubytovania. </a:t>
            </a: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prípade  utečeneckých táborov </a:t>
            </a:r>
            <a:r>
              <a:rPr sz="1600" dirty="0">
                <a:latin typeface="Arial"/>
                <a:cs typeface="Arial"/>
              </a:rPr>
              <a:t>a centier  </a:t>
            </a:r>
            <a:r>
              <a:rPr sz="1600" spc="-5" dirty="0">
                <a:latin typeface="Arial"/>
                <a:cs typeface="Arial"/>
              </a:rPr>
              <a:t>kontaktovať Call </a:t>
            </a:r>
            <a:r>
              <a:rPr sz="1600" dirty="0">
                <a:latin typeface="Arial"/>
                <a:cs typeface="Arial"/>
              </a:rPr>
              <a:t>centrum  Odboru </a:t>
            </a:r>
            <a:r>
              <a:rPr sz="1600" spc="-5" dirty="0">
                <a:latin typeface="Arial"/>
                <a:cs typeface="Arial"/>
              </a:rPr>
              <a:t>zdravotníctva ŽSK, kde  bude </a:t>
            </a:r>
            <a:r>
              <a:rPr sz="1600" dirty="0">
                <a:latin typeface="Arial"/>
                <a:cs typeface="Arial"/>
              </a:rPr>
              <a:t>riešený </a:t>
            </a:r>
            <a:r>
              <a:rPr sz="1600" spc="-5" dirty="0">
                <a:latin typeface="Arial"/>
                <a:cs typeface="Arial"/>
              </a:rPr>
              <a:t>manažment  poskytovania zdravotnej  starostlivosti prostredníctvom  </a:t>
            </a:r>
            <a:r>
              <a:rPr sz="1600" spc="-35" dirty="0">
                <a:latin typeface="Arial"/>
                <a:cs typeface="Arial"/>
              </a:rPr>
              <a:t>tzv. </a:t>
            </a:r>
            <a:r>
              <a:rPr sz="1600" spc="-5" dirty="0">
                <a:latin typeface="Arial"/>
                <a:cs typeface="Arial"/>
              </a:rPr>
              <a:t>lietajúcich </a:t>
            </a:r>
            <a:r>
              <a:rPr sz="1600" spc="-20" dirty="0">
                <a:latin typeface="Arial"/>
                <a:cs typeface="Arial"/>
              </a:rPr>
              <a:t>lekárov, </a:t>
            </a:r>
            <a:r>
              <a:rPr sz="1600" spc="-5" dirty="0">
                <a:latin typeface="Arial"/>
                <a:cs typeface="Arial"/>
              </a:rPr>
              <a:t>ktorí  poskytnú zdravotnú starostlivosť  </a:t>
            </a:r>
            <a:r>
              <a:rPr sz="1600" dirty="0">
                <a:latin typeface="Arial"/>
                <a:cs typeface="Arial"/>
              </a:rPr>
              <a:t>priamo v </a:t>
            </a:r>
            <a:r>
              <a:rPr sz="1600" spc="-5" dirty="0">
                <a:latin typeface="Arial"/>
                <a:cs typeface="Arial"/>
              </a:rPr>
              <a:t>centrách. </a:t>
            </a:r>
            <a:r>
              <a:rPr sz="1600" dirty="0">
                <a:latin typeface="Arial"/>
                <a:cs typeface="Arial"/>
              </a:rPr>
              <a:t>Pri  </a:t>
            </a:r>
            <a:r>
              <a:rPr sz="1600" spc="-5" dirty="0">
                <a:latin typeface="Arial"/>
                <a:cs typeface="Arial"/>
              </a:rPr>
              <a:t>poskytovaný </a:t>
            </a:r>
            <a:r>
              <a:rPr sz="1600" spc="-25" dirty="0">
                <a:latin typeface="Arial"/>
                <a:cs typeface="Arial"/>
              </a:rPr>
              <a:t>zdrav. </a:t>
            </a:r>
            <a:r>
              <a:rPr sz="1600" spc="-5" dirty="0">
                <a:latin typeface="Arial"/>
                <a:cs typeface="Arial"/>
              </a:rPr>
              <a:t>starostlivosti  </a:t>
            </a:r>
            <a:r>
              <a:rPr sz="1600" dirty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centrách bude lekárom  </a:t>
            </a:r>
            <a:r>
              <a:rPr sz="1600" spc="-10" dirty="0">
                <a:latin typeface="Arial"/>
                <a:cs typeface="Arial"/>
              </a:rPr>
              <a:t>vytvorený </a:t>
            </a:r>
            <a:r>
              <a:rPr sz="1600" spc="-5" dirty="0">
                <a:latin typeface="Arial"/>
                <a:cs typeface="Arial"/>
              </a:rPr>
              <a:t>zdravotný záznam,  ktorého originál bude uchovaný  na </a:t>
            </a:r>
            <a:r>
              <a:rPr sz="1600" dirty="0">
                <a:latin typeface="Arial"/>
                <a:cs typeface="Arial"/>
              </a:rPr>
              <a:t>Odbore </a:t>
            </a:r>
            <a:r>
              <a:rPr sz="1600" spc="-5" dirty="0">
                <a:latin typeface="Arial"/>
                <a:cs typeface="Arial"/>
              </a:rPr>
              <a:t>zdravotníctva ŽSK,  kópia </a:t>
            </a:r>
            <a:r>
              <a:rPr sz="1600" spc="-5" dirty="0" err="1">
                <a:latin typeface="Arial"/>
                <a:cs typeface="Arial"/>
              </a:rPr>
              <a:t>bude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sk-SK" sz="1600" spc="-5" dirty="0">
                <a:latin typeface="Arial"/>
                <a:cs typeface="Arial"/>
              </a:rPr>
              <a:t>odovzdaná</a:t>
            </a:r>
            <a:r>
              <a:rPr sz="1600" spc="-5" dirty="0">
                <a:latin typeface="Arial"/>
                <a:cs typeface="Arial"/>
              </a:rPr>
              <a:t>  </a:t>
            </a:r>
            <a:r>
              <a:rPr lang="sk-SK" sz="1600" spc="-5" dirty="0">
                <a:latin typeface="Arial"/>
                <a:cs typeface="Arial"/>
              </a:rPr>
              <a:t>pacientovi</a:t>
            </a:r>
            <a:r>
              <a:rPr sz="1600" spc="-5" dirty="0">
                <a:latin typeface="Arial"/>
                <a:cs typeface="Arial"/>
              </a:rPr>
              <a:t>.</a:t>
            </a: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>
                <a:latin typeface="Arial"/>
                <a:cs typeface="Arial"/>
              </a:rPr>
              <a:t>V prípade úmrtia v nemocnici/ ambulancii:</a:t>
            </a: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>
                <a:latin typeface="Arial"/>
                <a:cs typeface="Arial"/>
              </a:rPr>
              <a:t> -   oznámenie  príbuzným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r>
              <a:rPr lang="sk-SK" sz="1600" spc="-5" dirty="0">
                <a:latin typeface="Arial"/>
                <a:cs typeface="Arial"/>
              </a:rPr>
              <a:t>ak je zomrelý bez rodiny- oznámenie miestne príslušnej obci/ mestu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>
                <a:latin typeface="Arial"/>
                <a:cs typeface="Arial"/>
              </a:rPr>
              <a:t>Recept na lieky- len papierová podoba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5334000" cy="64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0614" y="44323"/>
            <a:ext cx="38887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Vzor zdravotného</a:t>
            </a:r>
            <a:r>
              <a:rPr sz="2500" spc="-25" dirty="0"/>
              <a:t> </a:t>
            </a:r>
            <a:r>
              <a:rPr sz="2500" spc="-5" dirty="0"/>
              <a:t>záznamu</a:t>
            </a:r>
            <a:endParaRPr sz="25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560832"/>
            <a:ext cx="4331555" cy="61646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13" y="574734"/>
            <a:ext cx="4408087" cy="61250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911352"/>
            <a:ext cx="11903964" cy="4401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lokTextu 3"/>
          <p:cNvSpPr txBox="1"/>
          <p:nvPr/>
        </p:nvSpPr>
        <p:spPr>
          <a:xfrm>
            <a:off x="3124200" y="2286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Štatút UA občanov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4373" y="290525"/>
            <a:ext cx="4685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Spôsob</a:t>
            </a:r>
            <a:r>
              <a:rPr spc="-70" dirty="0"/>
              <a:t> </a:t>
            </a:r>
            <a:r>
              <a:rPr dirty="0"/>
              <a:t>vykazovania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44702"/>
            <a:ext cx="9774555" cy="462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300" b="1" spc="-5" dirty="0">
                <a:latin typeface="Arial"/>
                <a:cs typeface="Arial"/>
              </a:rPr>
              <a:t>Utečenec z </a:t>
            </a:r>
            <a:r>
              <a:rPr sz="1300" b="1" spc="-10" dirty="0">
                <a:latin typeface="Arial"/>
                <a:cs typeface="Arial"/>
              </a:rPr>
              <a:t>UA </a:t>
            </a:r>
            <a:r>
              <a:rPr sz="1300" b="1" spc="-5" dirty="0">
                <a:latin typeface="Arial"/>
                <a:cs typeface="Arial"/>
              </a:rPr>
              <a:t>v prípade, že </a:t>
            </a:r>
            <a:r>
              <a:rPr sz="1300" b="1" spc="-10" dirty="0">
                <a:latin typeface="Arial"/>
                <a:cs typeface="Arial"/>
              </a:rPr>
              <a:t>Slovensko </a:t>
            </a:r>
            <a:r>
              <a:rPr sz="1300" b="1" spc="-5" dirty="0">
                <a:latin typeface="Arial"/>
                <a:cs typeface="Arial"/>
              </a:rPr>
              <a:t>bude pre nich len trazitujúcou</a:t>
            </a:r>
            <a:r>
              <a:rPr sz="1300" b="1" spc="28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krajinou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u="heavy" spc="-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Ambulantná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ústavná zdravotná</a:t>
            </a:r>
            <a:r>
              <a:rPr sz="11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PZS mu poskytne </a:t>
            </a:r>
            <a:r>
              <a:rPr sz="1100" b="1" spc="-5" dirty="0">
                <a:latin typeface="Arial"/>
                <a:cs typeface="Arial"/>
              </a:rPr>
              <a:t>LEN </a:t>
            </a:r>
            <a:r>
              <a:rPr sz="1100" b="1" dirty="0">
                <a:latin typeface="Arial"/>
                <a:cs typeface="Arial"/>
              </a:rPr>
              <a:t>akútnu a </a:t>
            </a:r>
            <a:r>
              <a:rPr sz="1100" b="1" spc="-5" dirty="0">
                <a:latin typeface="Arial"/>
                <a:cs typeface="Arial"/>
              </a:rPr>
              <a:t>neodkladnú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ZS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Utečenec </a:t>
            </a:r>
            <a:r>
              <a:rPr sz="1100" dirty="0">
                <a:latin typeface="Arial"/>
                <a:cs typeface="Arial"/>
              </a:rPr>
              <a:t>z </a:t>
            </a:r>
            <a:r>
              <a:rPr sz="1100" spc="-5" dirty="0">
                <a:latin typeface="Arial"/>
                <a:cs typeface="Arial"/>
              </a:rPr>
              <a:t>UA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b="1" spc="-5" dirty="0">
                <a:latin typeface="Arial"/>
                <a:cs typeface="Arial"/>
              </a:rPr>
              <a:t>preukazuje pasom, </a:t>
            </a:r>
            <a:r>
              <a:rPr sz="1100" b="1" dirty="0">
                <a:latin typeface="Arial"/>
                <a:cs typeface="Arial"/>
              </a:rPr>
              <a:t>pripadne </a:t>
            </a:r>
            <a:r>
              <a:rPr sz="1100" b="1" spc="-10" dirty="0">
                <a:latin typeface="Arial"/>
                <a:cs typeface="Arial"/>
              </a:rPr>
              <a:t>iným </a:t>
            </a:r>
            <a:r>
              <a:rPr sz="1100" b="1" spc="-5" dirty="0">
                <a:latin typeface="Arial"/>
                <a:cs typeface="Arial"/>
              </a:rPr>
              <a:t>identifikačným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dokladom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PZS </a:t>
            </a:r>
            <a:r>
              <a:rPr sz="1100" spc="-5" dirty="0">
                <a:latin typeface="Arial"/>
                <a:cs typeface="Arial"/>
              </a:rPr>
              <a:t>vykáže poskytnutú </a:t>
            </a:r>
            <a:r>
              <a:rPr sz="1100" dirty="0">
                <a:latin typeface="Arial"/>
                <a:cs typeface="Arial"/>
              </a:rPr>
              <a:t>ZS ( </a:t>
            </a:r>
            <a:r>
              <a:rPr sz="1100" spc="-5" dirty="0">
                <a:latin typeface="Arial"/>
                <a:cs typeface="Arial"/>
              </a:rPr>
              <a:t>výkony)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dávke podľa </a:t>
            </a:r>
            <a:r>
              <a:rPr sz="1100" spc="-10" dirty="0">
                <a:latin typeface="Arial"/>
                <a:cs typeface="Arial"/>
              </a:rPr>
              <a:t>MU </a:t>
            </a:r>
            <a:r>
              <a:rPr sz="1100" spc="-5" dirty="0">
                <a:latin typeface="Arial"/>
                <a:cs typeface="Arial"/>
              </a:rPr>
              <a:t>UDZS 5/4/2015</a:t>
            </a:r>
            <a:r>
              <a:rPr sz="1100" spc="11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https://www.udzs-sk.sk/documents/14214/113202/MU+5-4-2015_web.pdf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Charakter dávky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„I“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Dávku na </a:t>
            </a:r>
            <a:r>
              <a:rPr sz="1100" dirty="0">
                <a:latin typeface="Arial"/>
                <a:cs typeface="Arial"/>
              </a:rPr>
              <a:t>konci </a:t>
            </a:r>
            <a:r>
              <a:rPr sz="1100" spc="-5" dirty="0">
                <a:latin typeface="Arial"/>
                <a:cs typeface="Arial"/>
              </a:rPr>
              <a:t>mesiaca </a:t>
            </a:r>
            <a:r>
              <a:rPr sz="1100" b="1" spc="-5" dirty="0">
                <a:latin typeface="Arial"/>
                <a:cs typeface="Arial"/>
              </a:rPr>
              <a:t>pripojí </a:t>
            </a:r>
            <a:r>
              <a:rPr sz="1100" b="1" dirty="0">
                <a:latin typeface="Arial"/>
                <a:cs typeface="Arial"/>
              </a:rPr>
              <a:t>k faktúre </a:t>
            </a:r>
            <a:r>
              <a:rPr sz="1100" b="1" spc="-10" dirty="0">
                <a:latin typeface="Arial"/>
                <a:cs typeface="Arial"/>
              </a:rPr>
              <a:t>typu </a:t>
            </a:r>
            <a:r>
              <a:rPr sz="1100" b="1" spc="-5" dirty="0">
                <a:latin typeface="Arial"/>
                <a:cs typeface="Arial"/>
              </a:rPr>
              <a:t>„CU“ </a:t>
            </a:r>
            <a:r>
              <a:rPr sz="1100" b="1" dirty="0">
                <a:latin typeface="Arial"/>
                <a:cs typeface="Arial"/>
              </a:rPr>
              <a:t>cudzinci, </a:t>
            </a:r>
            <a:r>
              <a:rPr sz="1100" b="1" spc="-5" dirty="0">
                <a:latin typeface="Arial"/>
                <a:cs typeface="Arial"/>
              </a:rPr>
              <a:t>ktorú aj </a:t>
            </a:r>
            <a:r>
              <a:rPr sz="1100" b="1" dirty="0">
                <a:latin typeface="Arial"/>
                <a:cs typeface="Arial"/>
              </a:rPr>
              <a:t>v </a:t>
            </a:r>
            <a:r>
              <a:rPr sz="1100" b="1" spc="-5" dirty="0">
                <a:latin typeface="Arial"/>
                <a:cs typeface="Arial"/>
              </a:rPr>
              <a:t>texte označí ako Utečenec </a:t>
            </a:r>
            <a:r>
              <a:rPr sz="1100" b="1" dirty="0">
                <a:latin typeface="Arial"/>
                <a:cs typeface="Arial"/>
              </a:rPr>
              <a:t>z </a:t>
            </a:r>
            <a:r>
              <a:rPr sz="1100" b="1" spc="-5" dirty="0">
                <a:latin typeface="Arial"/>
                <a:cs typeface="Arial"/>
              </a:rPr>
              <a:t>UA </a:t>
            </a:r>
            <a:r>
              <a:rPr sz="1100" dirty="0">
                <a:latin typeface="Arial"/>
                <a:cs typeface="Arial"/>
              </a:rPr>
              <a:t>( </a:t>
            </a:r>
            <a:r>
              <a:rPr sz="1100" spc="-5" dirty="0">
                <a:latin typeface="Arial"/>
                <a:cs typeface="Arial"/>
              </a:rPr>
              <a:t>dôvod, rozčlenenie </a:t>
            </a:r>
            <a:r>
              <a:rPr sz="1100" dirty="0">
                <a:latin typeface="Arial"/>
                <a:cs typeface="Arial"/>
              </a:rPr>
              <a:t>faktúr </a:t>
            </a:r>
            <a:r>
              <a:rPr sz="1100" spc="-5" dirty="0">
                <a:latin typeface="Arial"/>
                <a:cs typeface="Arial"/>
              </a:rPr>
              <a:t>typu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CU)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dirty="0">
                <a:latin typeface="Arial"/>
                <a:cs typeface="Arial"/>
              </a:rPr>
              <a:t>Fa za utečencov </a:t>
            </a:r>
            <a:r>
              <a:rPr sz="1100" b="1" spc="-5" dirty="0">
                <a:latin typeface="Arial"/>
                <a:cs typeface="Arial"/>
              </a:rPr>
              <a:t>UA musí </a:t>
            </a:r>
            <a:r>
              <a:rPr sz="1100" b="1" spc="-10" dirty="0">
                <a:latin typeface="Arial"/>
                <a:cs typeface="Arial"/>
              </a:rPr>
              <a:t>byť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samostatná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K faktúre je </a:t>
            </a:r>
            <a:r>
              <a:rPr sz="1100" b="1" spc="-5" dirty="0">
                <a:latin typeface="Arial"/>
                <a:cs typeface="Arial"/>
              </a:rPr>
              <a:t>povinná </a:t>
            </a:r>
            <a:r>
              <a:rPr sz="1100" b="1" dirty="0">
                <a:latin typeface="Arial"/>
                <a:cs typeface="Arial"/>
              </a:rPr>
              <a:t>príloha </a:t>
            </a:r>
            <a:r>
              <a:rPr sz="1100" b="1" spc="-5" dirty="0">
                <a:latin typeface="Arial"/>
                <a:cs typeface="Arial"/>
              </a:rPr>
              <a:t>scan </a:t>
            </a:r>
            <a:r>
              <a:rPr sz="1100" b="1" dirty="0">
                <a:latin typeface="Arial"/>
                <a:cs typeface="Arial"/>
              </a:rPr>
              <a:t>prípade fotokópia </a:t>
            </a:r>
            <a:r>
              <a:rPr sz="1100" b="1" spc="-5" dirty="0">
                <a:latin typeface="Arial"/>
                <a:cs typeface="Arial"/>
              </a:rPr>
              <a:t>identifikačného dokladu </a:t>
            </a:r>
            <a:r>
              <a:rPr sz="1100" spc="-5" dirty="0">
                <a:latin typeface="Arial"/>
                <a:cs typeface="Arial"/>
              </a:rPr>
              <a:t>na základe </a:t>
            </a:r>
            <a:r>
              <a:rPr sz="1100" dirty="0">
                <a:latin typeface="Arial"/>
                <a:cs typeface="Arial"/>
              </a:rPr>
              <a:t>ktorého </a:t>
            </a:r>
            <a:r>
              <a:rPr sz="1100" spc="-5" dirty="0">
                <a:latin typeface="Arial"/>
                <a:cs typeface="Arial"/>
              </a:rPr>
              <a:t>bol pacient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ošetrený.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prípade ošetrenia dieťaťa bez dokladov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spc="-5" dirty="0">
                <a:latin typeface="Arial"/>
                <a:cs typeface="Arial"/>
              </a:rPr>
              <a:t>zdravotná starostlivosť vykazuje na doklad totožnosti rodiča alebo iného zákonného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zástupcu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u="heavy" spc="-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Lekárenská zdravotná starostlivosť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Lekársky </a:t>
            </a:r>
            <a:r>
              <a:rPr sz="1100" b="1" dirty="0">
                <a:latin typeface="Arial"/>
                <a:cs typeface="Arial"/>
              </a:rPr>
              <a:t>predpis </a:t>
            </a:r>
            <a:r>
              <a:rPr sz="1100" b="1" spc="-5" dirty="0">
                <a:latin typeface="Arial"/>
                <a:cs typeface="Arial"/>
              </a:rPr>
              <a:t>MUSÍ </a:t>
            </a:r>
            <a:r>
              <a:rPr sz="1100" b="1" spc="-10" dirty="0">
                <a:latin typeface="Arial"/>
                <a:cs typeface="Arial"/>
              </a:rPr>
              <a:t>byť </a:t>
            </a:r>
            <a:r>
              <a:rPr sz="1100" b="1" spc="-5" dirty="0">
                <a:latin typeface="Arial"/>
                <a:cs typeface="Arial"/>
              </a:rPr>
              <a:t>papierový</a:t>
            </a:r>
            <a:r>
              <a:rPr sz="1100" spc="-5" dirty="0">
                <a:latin typeface="Arial"/>
                <a:cs typeface="Arial"/>
              </a:rPr>
              <a:t>, na rubovej </a:t>
            </a:r>
            <a:r>
              <a:rPr sz="1100" dirty="0">
                <a:latin typeface="Arial"/>
                <a:cs typeface="Arial"/>
              </a:rPr>
              <a:t>strane </a:t>
            </a:r>
            <a:r>
              <a:rPr sz="1100" spc="-5" dirty="0">
                <a:latin typeface="Arial"/>
                <a:cs typeface="Arial"/>
              </a:rPr>
              <a:t>označenie „UA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TRANZIT“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Neuplatňujú sa </a:t>
            </a:r>
            <a:r>
              <a:rPr sz="1100" b="1" dirty="0">
                <a:latin typeface="Arial"/>
                <a:cs typeface="Arial"/>
              </a:rPr>
              <a:t>preskripčné </a:t>
            </a:r>
            <a:r>
              <a:rPr sz="1100" b="1" spc="-5" dirty="0">
                <a:latin typeface="Arial"/>
                <a:cs typeface="Arial"/>
              </a:rPr>
              <a:t>ani indikačné obmedzenia </a:t>
            </a:r>
            <a:r>
              <a:rPr sz="1100" dirty="0">
                <a:latin typeface="Arial"/>
                <a:cs typeface="Arial"/>
              </a:rPr>
              <a:t>a to </a:t>
            </a:r>
            <a:r>
              <a:rPr sz="1100" b="1" dirty="0">
                <a:latin typeface="Arial"/>
                <a:cs typeface="Arial"/>
              </a:rPr>
              <a:t>ani pri preskripcii ani pri</a:t>
            </a:r>
            <a:r>
              <a:rPr sz="1100" b="1" spc="-1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dispenzácii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10" dirty="0">
                <a:latin typeface="Arial"/>
                <a:cs typeface="Arial"/>
              </a:rPr>
              <a:t>Výška </a:t>
            </a:r>
            <a:r>
              <a:rPr sz="1100" b="1" spc="-5" dirty="0">
                <a:latin typeface="Arial"/>
                <a:cs typeface="Arial"/>
              </a:rPr>
              <a:t>úhrady </a:t>
            </a:r>
            <a:r>
              <a:rPr sz="1100" b="1" dirty="0">
                <a:latin typeface="Arial"/>
                <a:cs typeface="Arial"/>
              </a:rPr>
              <a:t>v </a:t>
            </a:r>
            <a:r>
              <a:rPr sz="1100" b="1" spc="-5" dirty="0">
                <a:latin typeface="Arial"/>
                <a:cs typeface="Arial"/>
              </a:rPr>
              <a:t>zmysle Zoznamu kategorizovaných liekov, zdravotníckych pomôcok </a:t>
            </a:r>
            <a:r>
              <a:rPr sz="1100" b="1" dirty="0">
                <a:latin typeface="Arial"/>
                <a:cs typeface="Arial"/>
              </a:rPr>
              <a:t>a </a:t>
            </a:r>
            <a:r>
              <a:rPr sz="1100" b="1" spc="-5" dirty="0">
                <a:latin typeface="Arial"/>
                <a:cs typeface="Arial"/>
              </a:rPr>
              <a:t>dietetických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potravín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Lekáreň </a:t>
            </a:r>
            <a:r>
              <a:rPr sz="1100" b="1" spc="-10" dirty="0">
                <a:latin typeface="Arial"/>
                <a:cs typeface="Arial"/>
              </a:rPr>
              <a:t>vytvára </a:t>
            </a:r>
            <a:r>
              <a:rPr sz="1100" b="1" spc="-5" dirty="0">
                <a:latin typeface="Arial"/>
                <a:cs typeface="Arial"/>
              </a:rPr>
              <a:t>Dispenzačný </a:t>
            </a:r>
            <a:r>
              <a:rPr sz="1100" b="1" dirty="0">
                <a:latin typeface="Arial"/>
                <a:cs typeface="Arial"/>
              </a:rPr>
              <a:t>záznam </a:t>
            </a:r>
            <a:r>
              <a:rPr sz="1100" b="1" spc="-5" dirty="0">
                <a:latin typeface="Arial"/>
                <a:cs typeface="Arial"/>
              </a:rPr>
              <a:t>so štátom poistenca UA </a:t>
            </a:r>
            <a:r>
              <a:rPr sz="1100" dirty="0">
                <a:latin typeface="Arial"/>
                <a:cs typeface="Arial"/>
              </a:rPr>
              <a:t>( </a:t>
            </a:r>
            <a:r>
              <a:rPr sz="1100" spc="-5" dirty="0">
                <a:latin typeface="Arial"/>
                <a:cs typeface="Arial"/>
              </a:rPr>
              <a:t>plní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spc="-5" dirty="0">
                <a:latin typeface="Arial"/>
                <a:cs typeface="Arial"/>
              </a:rPr>
              <a:t>IDČ, pohlavie </a:t>
            </a:r>
            <a:r>
              <a:rPr sz="1100" dirty="0">
                <a:latin typeface="Arial"/>
                <a:cs typeface="Arial"/>
              </a:rPr>
              <a:t>a štát </a:t>
            </a:r>
            <a:r>
              <a:rPr sz="1100" spc="-5" dirty="0">
                <a:latin typeface="Arial"/>
                <a:cs typeface="Arial"/>
              </a:rPr>
              <a:t>UA) </a:t>
            </a:r>
            <a:r>
              <a:rPr sz="1100" dirty="0">
                <a:latin typeface="Arial"/>
                <a:cs typeface="Arial"/>
              </a:rPr>
              <a:t>– </a:t>
            </a:r>
            <a:r>
              <a:rPr sz="1100" spc="-5" dirty="0">
                <a:latin typeface="Arial"/>
                <a:cs typeface="Arial"/>
              </a:rPr>
              <a:t>technická pripravenosť eRp </a:t>
            </a:r>
            <a:r>
              <a:rPr sz="1100" dirty="0">
                <a:latin typeface="Arial"/>
                <a:cs typeface="Arial"/>
              </a:rPr>
              <a:t>je v </a:t>
            </a:r>
            <a:r>
              <a:rPr sz="1100" spc="-5" dirty="0">
                <a:latin typeface="Arial"/>
                <a:cs typeface="Arial"/>
              </a:rPr>
              <a:t>procese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realizácie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Lekáreň </a:t>
            </a:r>
            <a:r>
              <a:rPr sz="1100" b="1" dirty="0">
                <a:latin typeface="Arial"/>
                <a:cs typeface="Arial"/>
              </a:rPr>
              <a:t>tiež </a:t>
            </a:r>
            <a:r>
              <a:rPr sz="1100" b="1" spc="-10" dirty="0">
                <a:latin typeface="Arial"/>
                <a:cs typeface="Arial"/>
              </a:rPr>
              <a:t>vystavuje typ </a:t>
            </a:r>
            <a:r>
              <a:rPr sz="1100" b="1" dirty="0">
                <a:latin typeface="Arial"/>
                <a:cs typeface="Arial"/>
              </a:rPr>
              <a:t>FA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„CU“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K faktúre je </a:t>
            </a:r>
            <a:r>
              <a:rPr sz="1100" b="1" spc="-5" dirty="0">
                <a:latin typeface="Arial"/>
                <a:cs typeface="Arial"/>
              </a:rPr>
              <a:t>povinná </a:t>
            </a:r>
            <a:r>
              <a:rPr sz="1100" b="1" dirty="0">
                <a:latin typeface="Arial"/>
                <a:cs typeface="Arial"/>
              </a:rPr>
              <a:t>príloha </a:t>
            </a:r>
            <a:r>
              <a:rPr sz="1100" b="1" spc="-5" dirty="0">
                <a:latin typeface="Arial"/>
                <a:cs typeface="Arial"/>
              </a:rPr>
              <a:t>scan </a:t>
            </a:r>
            <a:r>
              <a:rPr sz="1100" b="1" dirty="0">
                <a:latin typeface="Arial"/>
                <a:cs typeface="Arial"/>
              </a:rPr>
              <a:t>prípade fotokópia </a:t>
            </a:r>
            <a:r>
              <a:rPr sz="1100" b="1" spc="-5" dirty="0">
                <a:latin typeface="Arial"/>
                <a:cs typeface="Arial"/>
              </a:rPr>
              <a:t>identifikačného dokladu </a:t>
            </a:r>
            <a:r>
              <a:rPr sz="1100" spc="-5" dirty="0">
                <a:latin typeface="Arial"/>
                <a:cs typeface="Arial"/>
              </a:rPr>
              <a:t>na základe </a:t>
            </a:r>
            <a:r>
              <a:rPr sz="1100" dirty="0">
                <a:latin typeface="Arial"/>
                <a:cs typeface="Arial"/>
              </a:rPr>
              <a:t>ktorého </a:t>
            </a:r>
            <a:r>
              <a:rPr sz="1100" spc="-5" dirty="0">
                <a:latin typeface="Arial"/>
                <a:cs typeface="Arial"/>
              </a:rPr>
              <a:t>bol </a:t>
            </a:r>
            <a:r>
              <a:rPr sz="1100" spc="-10" dirty="0">
                <a:latin typeface="Arial"/>
                <a:cs typeface="Arial"/>
              </a:rPr>
              <a:t>vydaný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liek.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Spôsob</a:t>
            </a:r>
            <a:r>
              <a:rPr spc="-40" dirty="0"/>
              <a:t> </a:t>
            </a:r>
            <a:r>
              <a:rPr spc="-5" dirty="0"/>
              <a:t>vykazovania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49782"/>
            <a:ext cx="10182860" cy="560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700" b="1" dirty="0">
                <a:latin typeface="Arial"/>
                <a:cs typeface="Arial"/>
              </a:rPr>
              <a:t>Odídenec s dočasným útočiskom + </a:t>
            </a:r>
            <a:r>
              <a:rPr sz="1700" b="1" spc="-5" dirty="0">
                <a:latin typeface="Arial"/>
                <a:cs typeface="Arial"/>
              </a:rPr>
              <a:t>žiadateľ </a:t>
            </a:r>
            <a:r>
              <a:rPr sz="1700" b="1" dirty="0">
                <a:latin typeface="Arial"/>
                <a:cs typeface="Arial"/>
              </a:rPr>
              <a:t>o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azyl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1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Ambulantná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ústavná zdravotná</a:t>
            </a:r>
            <a:r>
              <a:rPr sz="9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mu </a:t>
            </a:r>
            <a:r>
              <a:rPr sz="900" spc="-5" dirty="0">
                <a:latin typeface="Arial"/>
                <a:cs typeface="Arial"/>
              </a:rPr>
              <a:t>poskytne </a:t>
            </a:r>
            <a:r>
              <a:rPr sz="900" b="1" dirty="0">
                <a:latin typeface="Arial"/>
                <a:cs typeface="Arial"/>
              </a:rPr>
              <a:t>LEN akútnu a neodkladnú</a:t>
            </a:r>
            <a:r>
              <a:rPr sz="900" b="1" spc="-1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ZS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ts val="919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Preukazuje sa dokladom, ktorý mu </a:t>
            </a:r>
            <a:r>
              <a:rPr sz="900" b="1" spc="-10" dirty="0">
                <a:latin typeface="Arial"/>
                <a:cs typeface="Arial"/>
              </a:rPr>
              <a:t>vydalo </a:t>
            </a:r>
            <a:r>
              <a:rPr sz="900" b="1" dirty="0">
                <a:latin typeface="Arial"/>
                <a:cs typeface="Arial"/>
              </a:rPr>
              <a:t>MV SR – </a:t>
            </a:r>
            <a:r>
              <a:rPr sz="900" b="1" spc="-5" dirty="0">
                <a:latin typeface="Arial"/>
                <a:cs typeface="Arial"/>
              </a:rPr>
              <a:t>Migračný </a:t>
            </a:r>
            <a:r>
              <a:rPr sz="900" b="1" dirty="0">
                <a:latin typeface="Arial"/>
                <a:cs typeface="Arial"/>
              </a:rPr>
              <a:t>úrad (</a:t>
            </a:r>
            <a:r>
              <a:rPr sz="900" dirty="0">
                <a:latin typeface="Arial"/>
                <a:cs typeface="Arial"/>
              </a:rPr>
              <a:t>v prípade, </a:t>
            </a:r>
            <a:r>
              <a:rPr sz="900" spc="-5" dirty="0">
                <a:latin typeface="Arial"/>
                <a:cs typeface="Arial"/>
              </a:rPr>
              <a:t>že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ešte </a:t>
            </a:r>
            <a:r>
              <a:rPr sz="900" spc="-5" dirty="0">
                <a:latin typeface="Arial"/>
                <a:cs typeface="Arial"/>
              </a:rPr>
              <a:t>nevydalo </a:t>
            </a:r>
            <a:r>
              <a:rPr sz="900" dirty="0">
                <a:latin typeface="Arial"/>
                <a:cs typeface="Arial"/>
              </a:rPr>
              <a:t>doklad, tento pacient sa </a:t>
            </a:r>
            <a:r>
              <a:rPr sz="900" spc="-5" dirty="0">
                <a:latin typeface="Arial"/>
                <a:cs typeface="Arial"/>
              </a:rPr>
              <a:t>môže preukázať </a:t>
            </a:r>
            <a:r>
              <a:rPr sz="900" dirty="0">
                <a:latin typeface="Arial"/>
                <a:cs typeface="Arial"/>
              </a:rPr>
              <a:t>aj </a:t>
            </a:r>
            <a:r>
              <a:rPr sz="900" spc="-5" dirty="0">
                <a:latin typeface="Arial"/>
                <a:cs typeface="Arial"/>
              </a:rPr>
              <a:t>iným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totožnosti</a:t>
            </a:r>
            <a:r>
              <a:rPr sz="9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kde je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vidieť</a:t>
            </a:r>
            <a:r>
              <a:rPr sz="9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celé</a:t>
            </a:r>
            <a:endParaRPr sz="900" dirty="0">
              <a:latin typeface="Arial"/>
              <a:cs typeface="Arial"/>
            </a:endParaRPr>
          </a:p>
          <a:p>
            <a:pPr marL="241300">
              <a:lnSpc>
                <a:spcPts val="919"/>
              </a:lnSpc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meno aj dátum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narodenia</a:t>
            </a:r>
            <a:r>
              <a:rPr sz="9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osoby</a:t>
            </a:r>
            <a:r>
              <a:rPr sz="900" spc="-5" dirty="0">
                <a:latin typeface="Arial"/>
                <a:cs typeface="Arial"/>
              </a:rPr>
              <a:t>.)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</a:t>
            </a:r>
            <a:r>
              <a:rPr sz="900" spc="-5" dirty="0">
                <a:latin typeface="Arial"/>
                <a:cs typeface="Arial"/>
              </a:rPr>
              <a:t>vykáže </a:t>
            </a:r>
            <a:r>
              <a:rPr sz="900" dirty="0">
                <a:latin typeface="Arial"/>
                <a:cs typeface="Arial"/>
              </a:rPr>
              <a:t>poskytnutú ZS v </a:t>
            </a:r>
            <a:r>
              <a:rPr sz="900" spc="-5" dirty="0">
                <a:latin typeface="Arial"/>
                <a:cs typeface="Arial"/>
              </a:rPr>
              <a:t>tabuľkovej </a:t>
            </a:r>
            <a:r>
              <a:rPr sz="900" dirty="0">
                <a:latin typeface="Arial"/>
                <a:cs typeface="Arial"/>
              </a:rPr>
              <a:t>forme ( prípadne </a:t>
            </a:r>
            <a:r>
              <a:rPr sz="900" spc="-5" dirty="0">
                <a:latin typeface="Arial"/>
                <a:cs typeface="Arial"/>
              </a:rPr>
              <a:t>vytlačená dávka </a:t>
            </a:r>
            <a:r>
              <a:rPr sz="900" dirty="0">
                <a:latin typeface="Arial"/>
                <a:cs typeface="Arial"/>
              </a:rPr>
              <a:t>z IS) </a:t>
            </a:r>
            <a:r>
              <a:rPr sz="900" spc="-5" dirty="0">
                <a:latin typeface="Arial"/>
                <a:cs typeface="Arial"/>
              </a:rPr>
              <a:t>a zašle </a:t>
            </a:r>
            <a:r>
              <a:rPr sz="900" dirty="0">
                <a:latin typeface="Arial"/>
                <a:cs typeface="Arial"/>
              </a:rPr>
              <a:t>do VšZP na </a:t>
            </a:r>
            <a:r>
              <a:rPr sz="900" spc="-5" dirty="0">
                <a:latin typeface="Arial"/>
                <a:cs typeface="Arial"/>
              </a:rPr>
              <a:t>revíznu </a:t>
            </a:r>
            <a:r>
              <a:rPr sz="900" dirty="0">
                <a:latin typeface="Arial"/>
                <a:cs typeface="Arial"/>
              </a:rPr>
              <a:t>a kontrolnú</a:t>
            </a:r>
            <a:r>
              <a:rPr sz="900" spc="-1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činnosť</a:t>
            </a: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850" dirty="0">
              <a:latin typeface="Arial"/>
              <a:cs typeface="Arial"/>
            </a:endParaRPr>
          </a:p>
          <a:p>
            <a:pPr marL="241300" marR="367665" indent="-229235">
              <a:lnSpc>
                <a:spcPct val="70000"/>
              </a:lnSpc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K faktúre je </a:t>
            </a:r>
            <a:r>
              <a:rPr sz="900" b="1" spc="-5" dirty="0">
                <a:latin typeface="Arial"/>
                <a:cs typeface="Arial"/>
              </a:rPr>
              <a:t>povinná </a:t>
            </a:r>
            <a:r>
              <a:rPr sz="900" b="1" dirty="0">
                <a:latin typeface="Arial"/>
                <a:cs typeface="Arial"/>
              </a:rPr>
              <a:t>príloha </a:t>
            </a:r>
            <a:r>
              <a:rPr sz="900" b="1" spc="-5" dirty="0">
                <a:latin typeface="Arial"/>
                <a:cs typeface="Arial"/>
              </a:rPr>
              <a:t>scan </a:t>
            </a:r>
            <a:r>
              <a:rPr sz="900" b="1" dirty="0">
                <a:latin typeface="Arial"/>
                <a:cs typeface="Arial"/>
              </a:rPr>
              <a:t>prípade fotokópia identifikačného dokladu </a:t>
            </a:r>
            <a:r>
              <a:rPr sz="900" dirty="0">
                <a:latin typeface="Arial"/>
                <a:cs typeface="Arial"/>
              </a:rPr>
              <a:t>ak už budú </a:t>
            </a:r>
            <a:r>
              <a:rPr sz="900" spc="-5" dirty="0">
                <a:latin typeface="Arial"/>
                <a:cs typeface="Arial"/>
              </a:rPr>
              <a:t>disponovať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vydaným </a:t>
            </a:r>
            <a:r>
              <a:rPr sz="900" spc="-10" dirty="0">
                <a:latin typeface="Arial"/>
                <a:cs typeface="Arial"/>
              </a:rPr>
              <a:t>MÚ MV </a:t>
            </a:r>
            <a:r>
              <a:rPr sz="900" dirty="0">
                <a:latin typeface="Arial"/>
                <a:cs typeface="Arial"/>
              </a:rPr>
              <a:t>SR, tak fotokópiu dokladu, lekárska </a:t>
            </a:r>
            <a:r>
              <a:rPr sz="900" spc="-5" dirty="0">
                <a:latin typeface="Arial"/>
                <a:cs typeface="Arial"/>
              </a:rPr>
              <a:t>správa, žiadanky </a:t>
            </a:r>
            <a:r>
              <a:rPr sz="900" dirty="0">
                <a:latin typeface="Arial"/>
                <a:cs typeface="Arial"/>
              </a:rPr>
              <a:t>na  </a:t>
            </a:r>
            <a:r>
              <a:rPr sz="900" spc="-5" dirty="0">
                <a:latin typeface="Arial"/>
                <a:cs typeface="Arial"/>
              </a:rPr>
              <a:t>vyšetrenie...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Fakturácia na MV SR, zasiela sa do VšZP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a.s.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Úhradu realizuje </a:t>
            </a:r>
            <a:r>
              <a:rPr sz="900" dirty="0">
                <a:latin typeface="Arial"/>
                <a:cs typeface="Arial"/>
              </a:rPr>
              <a:t>priamo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</a:t>
            </a:r>
            <a:r>
              <a:rPr sz="900" spc="-5" dirty="0">
                <a:latin typeface="Arial"/>
                <a:cs typeface="Arial"/>
              </a:rPr>
              <a:t>poskytovateľovi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ZS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zdravotnej </a:t>
            </a:r>
            <a:r>
              <a:rPr sz="900" dirty="0">
                <a:latin typeface="Arial"/>
                <a:cs typeface="Arial"/>
              </a:rPr>
              <a:t>starostlivosti </a:t>
            </a:r>
            <a:r>
              <a:rPr sz="900" spc="-5" dirty="0">
                <a:latin typeface="Arial"/>
                <a:cs typeface="Arial"/>
              </a:rPr>
              <a:t>vystaví </a:t>
            </a:r>
            <a:r>
              <a:rPr sz="900" dirty="0">
                <a:latin typeface="Arial"/>
                <a:cs typeface="Arial"/>
              </a:rPr>
              <a:t>faktúru na fakturačnú adresu: </a:t>
            </a:r>
            <a:r>
              <a:rPr sz="900" b="1" spc="-5" dirty="0">
                <a:latin typeface="Arial"/>
                <a:cs typeface="Arial"/>
              </a:rPr>
              <a:t>Ministerstvo vnútra </a:t>
            </a:r>
            <a:r>
              <a:rPr sz="900" b="1" dirty="0">
                <a:latin typeface="Arial"/>
                <a:cs typeface="Arial"/>
              </a:rPr>
              <a:t>SR, </a:t>
            </a:r>
            <a:r>
              <a:rPr sz="900" b="1" spc="-5" dirty="0">
                <a:latin typeface="Arial"/>
                <a:cs typeface="Arial"/>
              </a:rPr>
              <a:t>Centrum </a:t>
            </a:r>
            <a:r>
              <a:rPr sz="900" b="1" spc="-10" dirty="0">
                <a:latin typeface="Arial"/>
                <a:cs typeface="Arial"/>
              </a:rPr>
              <a:t>podpory, </a:t>
            </a:r>
            <a:r>
              <a:rPr sz="900" b="1" spc="-5" dirty="0">
                <a:latin typeface="Arial"/>
                <a:cs typeface="Arial"/>
              </a:rPr>
              <a:t>Pribinova </a:t>
            </a:r>
            <a:r>
              <a:rPr sz="900" b="1" dirty="0">
                <a:latin typeface="Arial"/>
                <a:cs typeface="Arial"/>
              </a:rPr>
              <a:t>2, 812 72 </a:t>
            </a:r>
            <a:r>
              <a:rPr sz="900" b="1" spc="-5" dirty="0">
                <a:latin typeface="Arial"/>
                <a:cs typeface="Arial"/>
              </a:rPr>
              <a:t>Bratislava. IČO: </a:t>
            </a:r>
            <a:r>
              <a:rPr sz="900" b="1" dirty="0">
                <a:latin typeface="Arial"/>
                <a:cs typeface="Arial"/>
              </a:rPr>
              <a:t>00151866, </a:t>
            </a:r>
            <a:r>
              <a:rPr sz="900" b="1" spc="-5" dirty="0">
                <a:latin typeface="Arial"/>
                <a:cs typeface="Arial"/>
              </a:rPr>
              <a:t>DIČ: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2020571520.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zdravotnej </a:t>
            </a:r>
            <a:r>
              <a:rPr sz="900" dirty="0">
                <a:latin typeface="Arial"/>
                <a:cs typeface="Arial"/>
              </a:rPr>
              <a:t>starostlivosti </a:t>
            </a:r>
            <a:r>
              <a:rPr sz="900" b="1" dirty="0">
                <a:latin typeface="Arial"/>
                <a:cs typeface="Arial"/>
              </a:rPr>
              <a:t>zasiela faktúru spolu s prílohami na adresu: Všeobecná </a:t>
            </a:r>
            <a:r>
              <a:rPr sz="900" b="1" spc="-5" dirty="0">
                <a:latin typeface="Arial"/>
                <a:cs typeface="Arial"/>
              </a:rPr>
              <a:t>zdravotná poisťovňa, </a:t>
            </a:r>
            <a:r>
              <a:rPr sz="900" b="1" dirty="0">
                <a:latin typeface="Arial"/>
                <a:cs typeface="Arial"/>
              </a:rPr>
              <a:t>a.s., </a:t>
            </a:r>
            <a:r>
              <a:rPr sz="900" b="1" spc="-5" dirty="0">
                <a:latin typeface="Arial"/>
                <a:cs typeface="Arial"/>
              </a:rPr>
              <a:t>generálne riaditeľstvo, </a:t>
            </a:r>
            <a:r>
              <a:rPr sz="900" b="1" dirty="0">
                <a:latin typeface="Arial"/>
                <a:cs typeface="Arial"/>
              </a:rPr>
              <a:t>Panónska cesta 2, 851 04</a:t>
            </a:r>
            <a:r>
              <a:rPr sz="900" b="1" spc="-1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Bratislava.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1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Lekárenská zdravotná</a:t>
            </a:r>
            <a:r>
              <a:rPr sz="9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mu </a:t>
            </a:r>
            <a:r>
              <a:rPr sz="900" spc="-5" dirty="0">
                <a:latin typeface="Arial"/>
                <a:cs typeface="Arial"/>
              </a:rPr>
              <a:t>poskytne </a:t>
            </a:r>
            <a:r>
              <a:rPr sz="900" b="1" dirty="0">
                <a:latin typeface="Arial"/>
                <a:cs typeface="Arial"/>
              </a:rPr>
              <a:t>LEN akútnu a neodkladnú</a:t>
            </a:r>
            <a:r>
              <a:rPr sz="900" b="1" spc="-7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ZS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Preukazuje sa dokladom, ktorý mu </a:t>
            </a:r>
            <a:r>
              <a:rPr sz="900" b="1" spc="-10" dirty="0">
                <a:latin typeface="Arial"/>
                <a:cs typeface="Arial"/>
              </a:rPr>
              <a:t>vydalo </a:t>
            </a:r>
            <a:r>
              <a:rPr sz="900" b="1" dirty="0">
                <a:latin typeface="Arial"/>
                <a:cs typeface="Arial"/>
              </a:rPr>
              <a:t>MV SR – </a:t>
            </a:r>
            <a:r>
              <a:rPr sz="900" b="1" spc="-5" dirty="0">
                <a:latin typeface="Arial"/>
                <a:cs typeface="Arial"/>
              </a:rPr>
              <a:t>Migračný </a:t>
            </a:r>
            <a:r>
              <a:rPr sz="900" b="1" dirty="0">
                <a:latin typeface="Arial"/>
                <a:cs typeface="Arial"/>
              </a:rPr>
              <a:t>úrad (</a:t>
            </a:r>
            <a:r>
              <a:rPr sz="900" dirty="0">
                <a:latin typeface="Arial"/>
                <a:cs typeface="Arial"/>
              </a:rPr>
              <a:t>v prípade, </a:t>
            </a:r>
            <a:r>
              <a:rPr sz="900" spc="-5" dirty="0">
                <a:latin typeface="Arial"/>
                <a:cs typeface="Arial"/>
              </a:rPr>
              <a:t>že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ešte </a:t>
            </a:r>
            <a:r>
              <a:rPr sz="900" spc="-5" dirty="0">
                <a:latin typeface="Arial"/>
                <a:cs typeface="Arial"/>
              </a:rPr>
              <a:t>nevydalo </a:t>
            </a:r>
            <a:r>
              <a:rPr sz="900" dirty="0">
                <a:latin typeface="Arial"/>
                <a:cs typeface="Arial"/>
              </a:rPr>
              <a:t>doklad, tento pacient sa </a:t>
            </a:r>
            <a:r>
              <a:rPr sz="900" spc="-5" dirty="0">
                <a:latin typeface="Arial"/>
                <a:cs typeface="Arial"/>
              </a:rPr>
              <a:t>môže preukázať </a:t>
            </a:r>
            <a:r>
              <a:rPr sz="900" dirty="0">
                <a:latin typeface="Arial"/>
                <a:cs typeface="Arial"/>
              </a:rPr>
              <a:t>aj </a:t>
            </a:r>
            <a:r>
              <a:rPr sz="900" spc="-5" dirty="0">
                <a:latin typeface="Arial"/>
                <a:cs typeface="Arial"/>
              </a:rPr>
              <a:t>iným </a:t>
            </a:r>
            <a:r>
              <a:rPr sz="900" dirty="0">
                <a:latin typeface="Arial"/>
                <a:cs typeface="Arial"/>
              </a:rPr>
              <a:t>dokladom</a:t>
            </a:r>
            <a:r>
              <a:rPr sz="900" spc="-1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totožnosti.)</a:t>
            </a: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Pri </a:t>
            </a:r>
            <a:r>
              <a:rPr sz="900" b="1" spc="-5" dirty="0">
                <a:latin typeface="Arial"/>
                <a:cs typeface="Arial"/>
              </a:rPr>
              <a:t>poskytnutí lekárenskej </a:t>
            </a:r>
            <a:r>
              <a:rPr sz="900" b="1" dirty="0">
                <a:latin typeface="Arial"/>
                <a:cs typeface="Arial"/>
              </a:rPr>
              <a:t>ZS </a:t>
            </a:r>
            <a:r>
              <a:rPr sz="900" dirty="0">
                <a:latin typeface="Arial"/>
                <a:cs typeface="Arial"/>
              </a:rPr>
              <a:t>sa </a:t>
            </a:r>
            <a:r>
              <a:rPr sz="900" b="1" spc="-10" dirty="0">
                <a:latin typeface="Arial"/>
                <a:cs typeface="Arial"/>
              </a:rPr>
              <a:t>využije </a:t>
            </a:r>
            <a:r>
              <a:rPr sz="900" b="1" spc="-5" dirty="0">
                <a:latin typeface="Arial"/>
                <a:cs typeface="Arial"/>
              </a:rPr>
              <a:t>papierová </a:t>
            </a:r>
            <a:r>
              <a:rPr sz="900" b="1" dirty="0">
                <a:latin typeface="Arial"/>
                <a:cs typeface="Arial"/>
              </a:rPr>
              <a:t>forma </a:t>
            </a:r>
            <a:r>
              <a:rPr sz="900" b="1" spc="-5" dirty="0">
                <a:latin typeface="Arial"/>
                <a:cs typeface="Arial"/>
              </a:rPr>
              <a:t>Rp </a:t>
            </a:r>
            <a:r>
              <a:rPr sz="900" spc="-5" dirty="0">
                <a:latin typeface="Arial"/>
                <a:cs typeface="Arial"/>
              </a:rPr>
              <a:t>a </a:t>
            </a:r>
            <a:r>
              <a:rPr sz="900" dirty="0">
                <a:latin typeface="Arial"/>
                <a:cs typeface="Arial"/>
              </a:rPr>
              <a:t>tento </a:t>
            </a:r>
            <a:r>
              <a:rPr sz="900" b="1" dirty="0">
                <a:latin typeface="Arial"/>
                <a:cs typeface="Arial"/>
              </a:rPr>
              <a:t>bude priložený </a:t>
            </a:r>
            <a:r>
              <a:rPr sz="900" dirty="0">
                <a:latin typeface="Arial"/>
                <a:cs typeface="Arial"/>
              </a:rPr>
              <a:t>k faktúre </a:t>
            </a:r>
            <a:r>
              <a:rPr sz="900" spc="-5" dirty="0">
                <a:latin typeface="Arial"/>
                <a:cs typeface="Arial"/>
              </a:rPr>
              <a:t>za </a:t>
            </a:r>
            <a:r>
              <a:rPr sz="900" dirty="0">
                <a:latin typeface="Arial"/>
                <a:cs typeface="Arial"/>
              </a:rPr>
              <a:t>poskytnutú lekárenskú </a:t>
            </a:r>
            <a:r>
              <a:rPr sz="900" spc="-5" dirty="0">
                <a:latin typeface="Arial"/>
                <a:cs typeface="Arial"/>
              </a:rPr>
              <a:t>zdravotnú </a:t>
            </a:r>
            <a:r>
              <a:rPr sz="900" dirty="0">
                <a:latin typeface="Arial"/>
                <a:cs typeface="Arial"/>
              </a:rPr>
              <a:t>starostlivosť, ktorá je tiež LEN v </a:t>
            </a:r>
            <a:r>
              <a:rPr sz="900" spc="-5" dirty="0">
                <a:latin typeface="Arial"/>
                <a:cs typeface="Arial"/>
              </a:rPr>
              <a:t>papierovej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forme</a:t>
            </a: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K faktúre je </a:t>
            </a:r>
            <a:r>
              <a:rPr sz="900" b="1" spc="-5" dirty="0">
                <a:latin typeface="Arial"/>
                <a:cs typeface="Arial"/>
              </a:rPr>
              <a:t>povinná </a:t>
            </a:r>
            <a:r>
              <a:rPr sz="900" b="1" dirty="0">
                <a:latin typeface="Arial"/>
                <a:cs typeface="Arial"/>
              </a:rPr>
              <a:t>príloha </a:t>
            </a:r>
            <a:r>
              <a:rPr sz="900" b="1" spc="-5" dirty="0">
                <a:latin typeface="Arial"/>
                <a:cs typeface="Arial"/>
              </a:rPr>
              <a:t>scan </a:t>
            </a:r>
            <a:r>
              <a:rPr sz="900" b="1" dirty="0">
                <a:latin typeface="Arial"/>
                <a:cs typeface="Arial"/>
              </a:rPr>
              <a:t>prípade fotokópia identifikačného dokladu </a:t>
            </a:r>
            <a:r>
              <a:rPr sz="900" dirty="0">
                <a:latin typeface="Arial"/>
                <a:cs typeface="Arial"/>
              </a:rPr>
              <a:t>ak už budú </a:t>
            </a:r>
            <a:r>
              <a:rPr sz="900" spc="-5" dirty="0">
                <a:latin typeface="Arial"/>
                <a:cs typeface="Arial"/>
              </a:rPr>
              <a:t>disponovať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vydaným </a:t>
            </a:r>
            <a:r>
              <a:rPr sz="900" spc="-10" dirty="0">
                <a:latin typeface="Arial"/>
                <a:cs typeface="Arial"/>
              </a:rPr>
              <a:t>MÚ MV </a:t>
            </a:r>
            <a:r>
              <a:rPr sz="900" dirty="0">
                <a:latin typeface="Arial"/>
                <a:cs typeface="Arial"/>
              </a:rPr>
              <a:t>SR, tak fotokópiu</a:t>
            </a:r>
            <a:r>
              <a:rPr sz="900" spc="-1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dokladu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spc="-5" dirty="0">
                <a:latin typeface="Arial"/>
                <a:cs typeface="Arial"/>
              </a:rPr>
              <a:t>Dispenzačný </a:t>
            </a:r>
            <a:r>
              <a:rPr sz="900" b="1" dirty="0">
                <a:latin typeface="Arial"/>
                <a:cs typeface="Arial"/>
              </a:rPr>
              <a:t>záznam sa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nerealizuje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Výška úhrady </a:t>
            </a:r>
            <a:r>
              <a:rPr sz="900" spc="-5" dirty="0">
                <a:latin typeface="Arial"/>
                <a:cs typeface="Arial"/>
              </a:rPr>
              <a:t>za </a:t>
            </a:r>
            <a:r>
              <a:rPr sz="900" dirty="0">
                <a:latin typeface="Arial"/>
                <a:cs typeface="Arial"/>
              </a:rPr>
              <a:t>lieky, </a:t>
            </a:r>
            <a:r>
              <a:rPr sz="900" spc="-5" dirty="0">
                <a:latin typeface="Arial"/>
                <a:cs typeface="Arial"/>
              </a:rPr>
              <a:t>zdravotnícke </a:t>
            </a:r>
            <a:r>
              <a:rPr sz="900" dirty="0">
                <a:latin typeface="Arial"/>
                <a:cs typeface="Arial"/>
              </a:rPr>
              <a:t>pomôcky a dietetické </a:t>
            </a:r>
            <a:r>
              <a:rPr sz="900" spc="-5" dirty="0">
                <a:latin typeface="Arial"/>
                <a:cs typeface="Arial"/>
              </a:rPr>
              <a:t>potraviny </a:t>
            </a:r>
            <a:r>
              <a:rPr sz="900" dirty="0">
                <a:latin typeface="Arial"/>
                <a:cs typeface="Arial"/>
              </a:rPr>
              <a:t>= plná cena </a:t>
            </a:r>
            <a:r>
              <a:rPr sz="900" b="1" spc="-5" dirty="0">
                <a:latin typeface="Arial"/>
                <a:cs typeface="Arial"/>
              </a:rPr>
              <a:t>v </a:t>
            </a:r>
            <a:r>
              <a:rPr sz="900" b="1" spc="-10" dirty="0">
                <a:latin typeface="Arial"/>
                <a:cs typeface="Arial"/>
              </a:rPr>
              <a:t>zmysle </a:t>
            </a:r>
            <a:r>
              <a:rPr sz="900" b="1" dirty="0">
                <a:latin typeface="Arial"/>
                <a:cs typeface="Arial"/>
              </a:rPr>
              <a:t>Zoznamu </a:t>
            </a:r>
            <a:r>
              <a:rPr sz="900" b="1" spc="-5" dirty="0">
                <a:latin typeface="Arial"/>
                <a:cs typeface="Arial"/>
              </a:rPr>
              <a:t>kategorizovaných liekov, zdravotníckych </a:t>
            </a:r>
            <a:r>
              <a:rPr sz="900" b="1" dirty="0">
                <a:latin typeface="Arial"/>
                <a:cs typeface="Arial"/>
              </a:rPr>
              <a:t>pomôcok a </a:t>
            </a:r>
            <a:r>
              <a:rPr sz="900" b="1" spc="-5" dirty="0">
                <a:latin typeface="Arial"/>
                <a:cs typeface="Arial"/>
              </a:rPr>
              <a:t>dietetických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potravín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Predpis </a:t>
            </a:r>
            <a:r>
              <a:rPr sz="900" b="1" spc="-5" dirty="0">
                <a:latin typeface="Arial"/>
                <a:cs typeface="Arial"/>
              </a:rPr>
              <a:t>MUSÍ </a:t>
            </a:r>
            <a:r>
              <a:rPr sz="900" b="1" spc="-15" dirty="0">
                <a:latin typeface="Arial"/>
                <a:cs typeface="Arial"/>
              </a:rPr>
              <a:t>byť </a:t>
            </a:r>
            <a:r>
              <a:rPr sz="900" b="1" spc="-10" dirty="0">
                <a:latin typeface="Arial"/>
                <a:cs typeface="Arial"/>
              </a:rPr>
              <a:t>papierový</a:t>
            </a:r>
            <a:r>
              <a:rPr sz="900" spc="-10" dirty="0">
                <a:latin typeface="Arial"/>
                <a:cs typeface="Arial"/>
              </a:rPr>
              <a:t>, </a:t>
            </a:r>
            <a:r>
              <a:rPr sz="900" dirty="0">
                <a:latin typeface="Arial"/>
                <a:cs typeface="Arial"/>
              </a:rPr>
              <a:t>na </a:t>
            </a:r>
            <a:r>
              <a:rPr sz="900" spc="-5" dirty="0">
                <a:latin typeface="Arial"/>
                <a:cs typeface="Arial"/>
              </a:rPr>
              <a:t>rubovej </a:t>
            </a:r>
            <a:r>
              <a:rPr sz="900" dirty="0">
                <a:latin typeface="Arial"/>
                <a:cs typeface="Arial"/>
              </a:rPr>
              <a:t>strane </a:t>
            </a:r>
            <a:r>
              <a:rPr sz="900" spc="-5" dirty="0">
                <a:latin typeface="Arial"/>
                <a:cs typeface="Arial"/>
              </a:rPr>
              <a:t>označenie </a:t>
            </a:r>
            <a:r>
              <a:rPr sz="900" dirty="0">
                <a:latin typeface="Arial"/>
                <a:cs typeface="Arial"/>
              </a:rPr>
              <a:t>„UA </a:t>
            </a:r>
            <a:r>
              <a:rPr sz="900" spc="-5" dirty="0">
                <a:latin typeface="Arial"/>
                <a:cs typeface="Arial"/>
              </a:rPr>
              <a:t>DOČAS </a:t>
            </a:r>
            <a:r>
              <a:rPr sz="900" dirty="0">
                <a:latin typeface="Arial"/>
                <a:cs typeface="Arial"/>
              </a:rPr>
              <a:t>/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AZYL“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Fakturácia na MV SR, zasiela sa do VšZP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a.s.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</a:t>
            </a:r>
            <a:r>
              <a:rPr sz="900" dirty="0">
                <a:latin typeface="Arial"/>
                <a:cs typeface="Arial"/>
              </a:rPr>
              <a:t>lekárenskej starostlivosti </a:t>
            </a:r>
            <a:r>
              <a:rPr sz="900" spc="-5" dirty="0">
                <a:latin typeface="Arial"/>
                <a:cs typeface="Arial"/>
              </a:rPr>
              <a:t>vystaví </a:t>
            </a:r>
            <a:r>
              <a:rPr sz="900" dirty="0">
                <a:latin typeface="Arial"/>
                <a:cs typeface="Arial"/>
              </a:rPr>
              <a:t>faktúru na fakturačnú adresu: </a:t>
            </a:r>
            <a:r>
              <a:rPr sz="900" b="1" spc="-5" dirty="0">
                <a:latin typeface="Arial"/>
                <a:cs typeface="Arial"/>
              </a:rPr>
              <a:t>Ministerstvo vnútra </a:t>
            </a:r>
            <a:r>
              <a:rPr sz="900" b="1" dirty="0">
                <a:latin typeface="Arial"/>
                <a:cs typeface="Arial"/>
              </a:rPr>
              <a:t>SR, </a:t>
            </a:r>
            <a:r>
              <a:rPr sz="900" b="1" spc="-5" dirty="0">
                <a:latin typeface="Arial"/>
                <a:cs typeface="Arial"/>
              </a:rPr>
              <a:t>Centrum </a:t>
            </a:r>
            <a:r>
              <a:rPr sz="900" b="1" spc="-10" dirty="0">
                <a:latin typeface="Arial"/>
                <a:cs typeface="Arial"/>
              </a:rPr>
              <a:t>podpory, </a:t>
            </a:r>
            <a:r>
              <a:rPr sz="900" b="1" spc="-5" dirty="0">
                <a:latin typeface="Arial"/>
                <a:cs typeface="Arial"/>
              </a:rPr>
              <a:t>Pribinova </a:t>
            </a:r>
            <a:r>
              <a:rPr sz="900" b="1" dirty="0">
                <a:latin typeface="Arial"/>
                <a:cs typeface="Arial"/>
              </a:rPr>
              <a:t>2, 812 72 </a:t>
            </a:r>
            <a:r>
              <a:rPr sz="900" b="1" spc="-5" dirty="0">
                <a:latin typeface="Arial"/>
                <a:cs typeface="Arial"/>
              </a:rPr>
              <a:t>Bratislava. IČO: </a:t>
            </a:r>
            <a:r>
              <a:rPr sz="900" b="1" dirty="0">
                <a:latin typeface="Arial"/>
                <a:cs typeface="Arial"/>
              </a:rPr>
              <a:t>00151866, </a:t>
            </a:r>
            <a:r>
              <a:rPr sz="900" b="1" spc="-5" dirty="0">
                <a:latin typeface="Arial"/>
                <a:cs typeface="Arial"/>
              </a:rPr>
              <a:t>DIČ: 2020571520.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</a:t>
            </a:r>
            <a:r>
              <a:rPr sz="900" dirty="0">
                <a:latin typeface="Arial"/>
                <a:cs typeface="Arial"/>
              </a:rPr>
              <a:t>lekárenskej starostlivosti </a:t>
            </a:r>
            <a:r>
              <a:rPr sz="900" b="1" dirty="0">
                <a:latin typeface="Arial"/>
                <a:cs typeface="Arial"/>
              </a:rPr>
              <a:t>zasiela faktúru spolu s prílohami na adresu: Všeobecná </a:t>
            </a:r>
            <a:r>
              <a:rPr sz="900" b="1" spc="-5" dirty="0">
                <a:latin typeface="Arial"/>
                <a:cs typeface="Arial"/>
              </a:rPr>
              <a:t>zdravotná poisťovňa, </a:t>
            </a:r>
            <a:r>
              <a:rPr sz="900" b="1" dirty="0">
                <a:latin typeface="Arial"/>
                <a:cs typeface="Arial"/>
              </a:rPr>
              <a:t>a.s., </a:t>
            </a:r>
            <a:r>
              <a:rPr sz="900" b="1" spc="-5" dirty="0">
                <a:latin typeface="Arial"/>
                <a:cs typeface="Arial"/>
              </a:rPr>
              <a:t>generálne riaditeľstvo, </a:t>
            </a:r>
            <a:r>
              <a:rPr sz="900" b="1" dirty="0">
                <a:latin typeface="Arial"/>
                <a:cs typeface="Arial"/>
              </a:rPr>
              <a:t>Panónska cesta 2, 851 04</a:t>
            </a:r>
            <a:r>
              <a:rPr sz="900" b="1" spc="-14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Bratislava.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Prílohou FA sú </a:t>
            </a:r>
            <a:r>
              <a:rPr sz="900" spc="-5" dirty="0">
                <a:latin typeface="Arial"/>
                <a:cs typeface="Arial"/>
              </a:rPr>
              <a:t>originály lekárskych predpisov </a:t>
            </a:r>
            <a:r>
              <a:rPr sz="900" dirty="0">
                <a:latin typeface="Arial"/>
                <a:cs typeface="Arial"/>
              </a:rPr>
              <a:t>alebo </a:t>
            </a:r>
            <a:r>
              <a:rPr sz="900" spc="-5" dirty="0">
                <a:latin typeface="Arial"/>
                <a:cs typeface="Arial"/>
              </a:rPr>
              <a:t>poukazov </a:t>
            </a:r>
            <a:r>
              <a:rPr sz="900" dirty="0">
                <a:latin typeface="Arial"/>
                <a:cs typeface="Arial"/>
              </a:rPr>
              <a:t>s </a:t>
            </a:r>
            <a:r>
              <a:rPr sz="900" spc="-5" dirty="0">
                <a:latin typeface="Arial"/>
                <a:cs typeface="Arial"/>
              </a:rPr>
              <a:t>vyznačením </a:t>
            </a:r>
            <a:r>
              <a:rPr sz="900" dirty="0">
                <a:latin typeface="Arial"/>
                <a:cs typeface="Arial"/>
              </a:rPr>
              <a:t>úhrady </a:t>
            </a:r>
            <a:r>
              <a:rPr sz="900" spc="-5" dirty="0">
                <a:latin typeface="Arial"/>
                <a:cs typeface="Arial"/>
              </a:rPr>
              <a:t>zdravotnej poisťovne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1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pacienta.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2183</Words>
  <Application>Microsoft Office PowerPoint</Application>
  <PresentationFormat>Širokouhlá</PresentationFormat>
  <Paragraphs>169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Manuál poskytovania zdravotnej  starostlivosti utečencom z Ukrajiny v ZSK</vt:lpstr>
      <vt:lpstr>Prezentácia programu PowerPoint</vt:lpstr>
      <vt:lpstr>Prezentácia programu PowerPoint</vt:lpstr>
      <vt:lpstr>Prezentácia programu PowerPoint</vt:lpstr>
      <vt:lpstr>Prezentácia programu PowerPoint</vt:lpstr>
      <vt:lpstr>Vzor zdravotného záznamu</vt:lpstr>
      <vt:lpstr>Prezentácia programu PowerPoint</vt:lpstr>
      <vt:lpstr>Spôsob vykazovania</vt:lpstr>
      <vt:lpstr>Spôsob vykazovania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Konštiaková Jana</dc:creator>
  <cp:lastModifiedBy>Darina</cp:lastModifiedBy>
  <cp:revision>14</cp:revision>
  <dcterms:created xsi:type="dcterms:W3CDTF">2022-03-10T14:35:39Z</dcterms:created>
  <dcterms:modified xsi:type="dcterms:W3CDTF">2022-03-12T07:21:07Z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2022-03-10T00:00:00Z</vt:filetime>
  </property>
</Properties>
</file>