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70" r:id="rId3"/>
    <p:sldId id="258" r:id="rId4"/>
    <p:sldId id="272" r:id="rId5"/>
    <p:sldId id="274" r:id="rId6"/>
    <p:sldId id="264" r:id="rId7"/>
    <p:sldId id="265" r:id="rId8"/>
    <p:sldId id="266" r:id="rId9"/>
    <p:sldId id="267" r:id="rId10"/>
    <p:sldId id="268" r:id="rId11"/>
    <p:sldId id="273" r:id="rId12"/>
    <p:sldId id="271" r:id="rId13"/>
    <p:sldId id="260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alcin2713017\AppData\Local\Microsoft\Windows\Temporary%20Internet%20Files\Content.Outlook\23720M4V\K&#243;pia%20-%20tabulka%20senior%20podvod%202016-20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sz="1800" b="1" dirty="0" smtClean="0"/>
              <a:t>Podvody na Slovensku </a:t>
            </a:r>
            <a:r>
              <a:rPr lang="sk-SK" sz="1800" b="1" dirty="0"/>
              <a:t>(§221)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095610190901704E-2"/>
          <c:y val="0.23547029632873037"/>
          <c:w val="0.80314281657718156"/>
          <c:h val="0.52521664259526724"/>
        </c:manualLayout>
      </c:layout>
      <c:lineChart>
        <c:grouping val="standard"/>
        <c:varyColors val="0"/>
        <c:ser>
          <c:idx val="0"/>
          <c:order val="0"/>
          <c:tx>
            <c:strRef>
              <c:f>podklad!$C$71:$C$72</c:f>
              <c:strCache>
                <c:ptCount val="1"/>
                <c:pt idx="0">
                  <c:v>celkový počet podvodov (§221)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4209591474245137E-2"/>
                  <c:y val="-4.62962962962963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209591474245116E-2"/>
                  <c:y val="-5.09259259259259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104795737122567E-2"/>
                  <c:y val="5.55555555555555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3416222616933188E-2"/>
                  <c:y val="4.1666666666666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podklad!$B$73:$B$77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podklad!$C$73:$C$77</c:f>
              <c:numCache>
                <c:formatCode>\ ##\ ###\ ###</c:formatCode>
                <c:ptCount val="5"/>
                <c:pt idx="0">
                  <c:v>2312</c:v>
                </c:pt>
                <c:pt idx="1">
                  <c:v>2264</c:v>
                </c:pt>
                <c:pt idx="2">
                  <c:v>2157</c:v>
                </c:pt>
                <c:pt idx="3">
                  <c:v>1890</c:v>
                </c:pt>
                <c:pt idx="4">
                  <c:v>1665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podklad!$D$71:$D$72</c:f>
              <c:strCache>
                <c:ptCount val="1"/>
                <c:pt idx="0">
                  <c:v>celkový počet Objasnené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podklad!$B$73:$B$77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podklad!$D$73:$D$77</c:f>
            </c:numRef>
          </c:val>
          <c:smooth val="0"/>
        </c:ser>
        <c:ser>
          <c:idx val="2"/>
          <c:order val="2"/>
          <c:tx>
            <c:strRef>
              <c:f>podklad!$E$71:$E$72</c:f>
              <c:strCache>
                <c:ptCount val="1"/>
                <c:pt idx="0">
                  <c:v>celkový počet t.j.%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podklad!$B$73:$B$77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podklad!$E$73:$E$77</c:f>
            </c:numRef>
          </c:val>
          <c:smooth val="0"/>
        </c:ser>
        <c:ser>
          <c:idx val="3"/>
          <c:order val="3"/>
          <c:tx>
            <c:strRef>
              <c:f>podklad!$F$71:$F$72</c:f>
              <c:strCache>
                <c:ptCount val="1"/>
                <c:pt idx="0">
                  <c:v>celkový počet Škoda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podklad!$B$73:$B$77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podklad!$F$73:$F$77</c:f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160384"/>
        <c:axId val="32596352"/>
      </c:lineChart>
      <c:lineChart>
        <c:grouping val="standard"/>
        <c:varyColors val="0"/>
        <c:ser>
          <c:idx val="4"/>
          <c:order val="4"/>
          <c:tx>
            <c:strRef>
              <c:f>podklad!$G$71:$G$72</c:f>
              <c:strCache>
                <c:ptCount val="1"/>
                <c:pt idx="0">
                  <c:v>počet podvodov (§221) na senioroch 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2101835405565448E-2"/>
                  <c:y val="4.62962962962962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4997039668442908E-2"/>
                  <c:y val="4.1666666666666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4730609828301646E-3"/>
                  <c:y val="-3.70370370370370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1047957371226447E-3"/>
                  <c:y val="-4.16666666666666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1841326228537596E-2"/>
                  <c:y val="8.33333333333333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podklad!$B$73:$B$77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podklad!$G$73:$G$77</c:f>
              <c:numCache>
                <c:formatCode>\ ##\ ###\ ###</c:formatCode>
                <c:ptCount val="5"/>
                <c:pt idx="0">
                  <c:v>339</c:v>
                </c:pt>
                <c:pt idx="1">
                  <c:v>334</c:v>
                </c:pt>
                <c:pt idx="2">
                  <c:v>354</c:v>
                </c:pt>
                <c:pt idx="3">
                  <c:v>322</c:v>
                </c:pt>
                <c:pt idx="4">
                  <c:v>267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597888"/>
        <c:axId val="33058816"/>
      </c:lineChart>
      <c:catAx>
        <c:axId val="3216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2596352"/>
        <c:crosses val="autoZero"/>
        <c:auto val="1"/>
        <c:lblAlgn val="ctr"/>
        <c:lblOffset val="100"/>
        <c:noMultiLvlLbl val="0"/>
      </c:catAx>
      <c:valAx>
        <c:axId val="32596352"/>
        <c:scaling>
          <c:orientation val="minMax"/>
          <c:min val="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\ ##\ ###\ ###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2160384"/>
        <c:crosses val="autoZero"/>
        <c:crossBetween val="between"/>
      </c:valAx>
      <c:catAx>
        <c:axId val="32597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3058816"/>
        <c:crosses val="autoZero"/>
        <c:auto val="1"/>
        <c:lblAlgn val="ctr"/>
        <c:lblOffset val="100"/>
        <c:noMultiLvlLbl val="0"/>
      </c:catAx>
      <c:valAx>
        <c:axId val="33058816"/>
        <c:scaling>
          <c:orientation val="minMax"/>
          <c:max val="360"/>
          <c:min val="200"/>
        </c:scaling>
        <c:delete val="0"/>
        <c:axPos val="r"/>
        <c:numFmt formatCode="\ ##\ ###\ ###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2597888"/>
        <c:crosses val="max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1905298810642662"/>
          <c:y val="0.86123986223752913"/>
          <c:w val="0.56189402378714681"/>
          <c:h val="0.11759582268636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19FB1-FDD3-420B-A1E0-970EF1EA1941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E0F45-9F3D-473C-ADE9-F3B2FEE1B82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1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1" dirty="0" smtClean="0"/>
              <a:t>Trestný čin podvodu </a:t>
            </a:r>
            <a:r>
              <a:rPr lang="sk-SK" sz="1200" dirty="0" smtClean="0"/>
              <a:t>je vymedzený v § 221 zákona č. 300/2005 (Trestný zákon) </a:t>
            </a:r>
            <a:br>
              <a:rPr lang="sk-SK" sz="1200" dirty="0" smtClean="0"/>
            </a:br>
            <a:r>
              <a:rPr lang="sk-SK" sz="1200" dirty="0" smtClean="0"/>
              <a:t>ako </a:t>
            </a:r>
            <a:r>
              <a:rPr lang="sk-SK" sz="1200" i="1" dirty="0" smtClean="0"/>
              <a:t>úmyselné konanie pri ktorom niekto obohatí seba alebo iného na škodu cudzieho majetku tým, že uvedie niekoho do omylu alebo využije niečí omyl, a spôsobí tak na cudzom majetku malú škodu.</a:t>
            </a:r>
            <a:endParaRPr lang="sk-SK" sz="1200" dirty="0" smtClean="0"/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E0F45-9F3D-473C-ADE9-F3B2FEE1B822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30446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 smtClean="0"/>
              <a:t>Zákon č. 274/2017 Z. z. o obetiach trestných činov a o zmene a doplnení niektorých zákonov</a:t>
            </a: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4E0F45-9F3D-473C-ADE9-F3B2FEE1B822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9089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8B59-00E4-49E3-8887-8B6D56BCF553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A536-90DC-4081-A70A-FBC3039F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7788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8B59-00E4-49E3-8887-8B6D56BCF553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A536-90DC-4081-A70A-FBC3039F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8692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8B59-00E4-49E3-8887-8B6D56BCF553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A536-90DC-4081-A70A-FBC3039F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610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8B59-00E4-49E3-8887-8B6D56BCF553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A536-90DC-4081-A70A-FBC3039F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8194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8B59-00E4-49E3-8887-8B6D56BCF553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A536-90DC-4081-A70A-FBC3039F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0527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8B59-00E4-49E3-8887-8B6D56BCF553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A536-90DC-4081-A70A-FBC3039F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0646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8B59-00E4-49E3-8887-8B6D56BCF553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A536-90DC-4081-A70A-FBC3039F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14514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8B59-00E4-49E3-8887-8B6D56BCF553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A536-90DC-4081-A70A-FBC3039F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5445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8B59-00E4-49E3-8887-8B6D56BCF553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A536-90DC-4081-A70A-FBC3039F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9117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8B59-00E4-49E3-8887-8B6D56BCF553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A536-90DC-4081-A70A-FBC3039F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0359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28B59-00E4-49E3-8887-8B6D56BCF553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A536-90DC-4081-A70A-FBC3039F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9809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28B59-00E4-49E3-8887-8B6D56BCF553}" type="datetimeFigureOut">
              <a:rPr lang="sk-SK" smtClean="0"/>
              <a:t>12. 4. 2021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9A536-90DC-4081-A70A-FBC3039FE231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5204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9042368" cy="4713352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0" y="4803311"/>
            <a:ext cx="6876256" cy="2054689"/>
          </a:xfrm>
          <a:prstGeom prst="rect">
            <a:avLst/>
          </a:prstGeom>
        </p:spPr>
      </p:pic>
      <p:pic>
        <p:nvPicPr>
          <p:cNvPr id="11" name="Obrázok 7" descr="Artboard 1 cop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612" y="6021288"/>
            <a:ext cx="114583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bdĺžnik 11"/>
          <p:cNvSpPr/>
          <p:nvPr/>
        </p:nvSpPr>
        <p:spPr>
          <a:xfrm>
            <a:off x="251520" y="188640"/>
            <a:ext cx="3816424" cy="7920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773" y="5157192"/>
            <a:ext cx="1335691" cy="494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01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/>
            </a:r>
            <a:br>
              <a:rPr lang="sk-SK" dirty="0"/>
            </a:br>
            <a:r>
              <a:rPr lang="sk-SK" dirty="0"/>
              <a:t> </a:t>
            </a:r>
            <a:r>
              <a:rPr lang="sk-SK" b="1" dirty="0" smtClean="0"/>
              <a:t>Ochrana občanov pred falošnými asistentmi </a:t>
            </a:r>
            <a:r>
              <a:rPr lang="sk-SK" b="1" dirty="0"/>
              <a:t>sčítania </a:t>
            </a:r>
            <a:r>
              <a:rPr lang="sk-SK" b="1" dirty="0"/>
              <a:t>obyvateľov 2021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0" y="4803311"/>
            <a:ext cx="6876256" cy="2054689"/>
          </a:xfrm>
          <a:prstGeom prst="rect">
            <a:avLst/>
          </a:prstGeom>
        </p:spPr>
      </p:pic>
      <p:pic>
        <p:nvPicPr>
          <p:cNvPr id="5" name="Obrázok 7" descr="Artboard 1 co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612" y="6021288"/>
            <a:ext cx="114583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773" y="5157192"/>
            <a:ext cx="1335691" cy="494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291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Prečo táto kampaň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5373216"/>
            <a:ext cx="8352928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b="1" dirty="0" smtClean="0"/>
              <a:t>Cieľ kampane: </a:t>
            </a:r>
            <a:r>
              <a:rPr lang="sk-SK" sz="2800" dirty="0" smtClean="0"/>
              <a:t>naďalej zvyšovať bezpečnosť obyvateľov Slovenskej republiky aj v oblasti páchania podvodov</a:t>
            </a:r>
            <a:endParaRPr lang="sk-SK" sz="2800" dirty="0"/>
          </a:p>
        </p:txBody>
      </p:sp>
      <p:sp>
        <p:nvSpPr>
          <p:cNvPr id="5" name="BlokTextu 4"/>
          <p:cNvSpPr txBox="1"/>
          <p:nvPr/>
        </p:nvSpPr>
        <p:spPr>
          <a:xfrm>
            <a:off x="6012160" y="1628800"/>
            <a:ext cx="2880320" cy="20313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b="1" dirty="0" smtClean="0"/>
              <a:t>Najčastejšie legendy:</a:t>
            </a:r>
          </a:p>
          <a:p>
            <a:pPr marL="285750" indent="-285750">
              <a:buFontTx/>
              <a:buChar char="-"/>
            </a:pPr>
            <a:endParaRPr lang="sk-SK" dirty="0" smtClean="0"/>
          </a:p>
          <a:p>
            <a:pPr marL="285750" indent="-285750">
              <a:buFontTx/>
              <a:buChar char="-"/>
            </a:pPr>
            <a:r>
              <a:rPr lang="sk-SK" dirty="0" smtClean="0"/>
              <a:t>volajúci príbuzní</a:t>
            </a:r>
          </a:p>
          <a:p>
            <a:pPr marL="285750" indent="-285750">
              <a:buFontTx/>
              <a:buChar char="-"/>
            </a:pPr>
            <a:r>
              <a:rPr lang="sk-SK" dirty="0"/>
              <a:t>s</a:t>
            </a:r>
            <a:r>
              <a:rPr lang="sk-SK" dirty="0" smtClean="0"/>
              <a:t>lužby, predaj</a:t>
            </a:r>
          </a:p>
          <a:p>
            <a:pPr marL="285750" indent="-285750">
              <a:buFontTx/>
              <a:buChar char="-"/>
            </a:pPr>
            <a:r>
              <a:rPr lang="sk-SK" dirty="0"/>
              <a:t>p</a:t>
            </a:r>
            <a:r>
              <a:rPr lang="sk-SK" dirty="0" smtClean="0"/>
              <a:t>odvodníci s láskou</a:t>
            </a:r>
          </a:p>
          <a:p>
            <a:pPr marL="285750" indent="-285750">
              <a:buFontTx/>
              <a:buChar char="-"/>
            </a:pPr>
            <a:r>
              <a:rPr lang="sk-SK" dirty="0"/>
              <a:t>f</a:t>
            </a:r>
            <a:r>
              <a:rPr lang="sk-SK" dirty="0" smtClean="0"/>
              <a:t>alošná podpora IT firiem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falošné investovanie</a:t>
            </a:r>
          </a:p>
        </p:txBody>
      </p:sp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5313778"/>
              </p:ext>
            </p:extLst>
          </p:nvPr>
        </p:nvGraphicFramePr>
        <p:xfrm>
          <a:off x="539552" y="1628800"/>
          <a:ext cx="5328592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7920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Na koho je </a:t>
            </a:r>
            <a:r>
              <a:rPr lang="sk-SK" dirty="0" smtClean="0"/>
              <a:t>kampaň cielená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sk-SK" dirty="0"/>
              <a:t>n</a:t>
            </a:r>
            <a:r>
              <a:rPr lang="sk-SK" dirty="0" smtClean="0"/>
              <a:t>a obzvlášť zraniteľné osoby (predovšetkým na seniorov </a:t>
            </a:r>
            <a:r>
              <a:rPr lang="sk-SK" dirty="0"/>
              <a:t>a </a:t>
            </a:r>
            <a:r>
              <a:rPr lang="sk-SK" dirty="0" smtClean="0"/>
              <a:t>osoby </a:t>
            </a:r>
            <a:r>
              <a:rPr lang="sk-SK" dirty="0"/>
              <a:t>so zdravotným postihnutím)</a:t>
            </a:r>
          </a:p>
          <a:p>
            <a:r>
              <a:rPr lang="sk-SK" dirty="0"/>
              <a:t>rodinných príslušníkov obzvlášť </a:t>
            </a:r>
            <a:r>
              <a:rPr lang="sk-SK" dirty="0" smtClean="0"/>
              <a:t>zraniteľných osôb</a:t>
            </a:r>
            <a:endParaRPr lang="sk-SK" dirty="0"/>
          </a:p>
          <a:p>
            <a:r>
              <a:rPr lang="sk-SK" dirty="0" smtClean="0"/>
              <a:t>n</a:t>
            </a:r>
            <a:r>
              <a:rPr lang="sk-SK" dirty="0" smtClean="0"/>
              <a:t>a autority na miestnej úrovni (samospráva, NGO, aktivisti, sociálne služby ...)</a:t>
            </a:r>
          </a:p>
          <a:p>
            <a:r>
              <a:rPr lang="sk-SK" dirty="0" smtClean="0"/>
              <a:t>každému</a:t>
            </a:r>
            <a:r>
              <a:rPr lang="sk-SK" dirty="0" smtClean="0"/>
              <a:t>, kto sa </a:t>
            </a:r>
            <a:r>
              <a:rPr lang="sk-SK" dirty="0" smtClean="0"/>
              <a:t>stal alebo môže sa stať obeťou</a:t>
            </a:r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8779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Kampaň bude obsahovať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Informačné materiály pre občanov v</a:t>
            </a:r>
            <a:r>
              <a:rPr lang="sk-SK" b="1" dirty="0"/>
              <a:t> </a:t>
            </a:r>
            <a:endParaRPr lang="sk-SK" b="1" dirty="0"/>
          </a:p>
          <a:p>
            <a:pPr lvl="1"/>
            <a:r>
              <a:rPr lang="sk-SK" b="1" dirty="0" smtClean="0"/>
              <a:t>slovenskom</a:t>
            </a:r>
          </a:p>
          <a:p>
            <a:pPr lvl="1"/>
            <a:r>
              <a:rPr lang="sk-SK" b="1" dirty="0" smtClean="0"/>
              <a:t>maďarskom </a:t>
            </a:r>
          </a:p>
          <a:p>
            <a:pPr lvl="1"/>
            <a:r>
              <a:rPr lang="sk-SK" b="1" dirty="0" smtClean="0"/>
              <a:t>rómskom </a:t>
            </a:r>
            <a:r>
              <a:rPr lang="sk-SK" b="1" dirty="0"/>
              <a:t>jazyku </a:t>
            </a:r>
            <a:endParaRPr lang="sk-SK" b="1" dirty="0" smtClean="0"/>
          </a:p>
          <a:p>
            <a:pPr lvl="1"/>
            <a:r>
              <a:rPr lang="sk-SK" b="1" dirty="0" smtClean="0"/>
              <a:t>zjednodušená</a:t>
            </a:r>
            <a:r>
              <a:rPr lang="sk-SK" b="1" dirty="0"/>
              <a:t>, tzv. ľahko </a:t>
            </a:r>
            <a:r>
              <a:rPr lang="sk-SK" b="1" dirty="0" smtClean="0"/>
              <a:t>čitateľná verzia </a:t>
            </a:r>
            <a:r>
              <a:rPr lang="sk-SK" dirty="0"/>
              <a:t>(minimalizácia textu, obrazové inštrukcie</a:t>
            </a:r>
            <a:r>
              <a:rPr lang="sk-SK" dirty="0" smtClean="0"/>
              <a:t>)</a:t>
            </a:r>
            <a:endParaRPr lang="sk-SK" b="1" dirty="0" smtClean="0"/>
          </a:p>
          <a:p>
            <a:pPr lvl="1"/>
            <a:r>
              <a:rPr lang="sk-SK" b="1" dirty="0" smtClean="0"/>
              <a:t>inštruktážne </a:t>
            </a:r>
            <a:r>
              <a:rPr lang="sk-SK" b="1" dirty="0"/>
              <a:t>video pre nepočujúcich </a:t>
            </a:r>
            <a:r>
              <a:rPr lang="sk-SK" dirty="0"/>
              <a:t>obsahujúce </a:t>
            </a:r>
            <a:r>
              <a:rPr lang="sk-SK" dirty="0" smtClean="0"/>
              <a:t>titulky </a:t>
            </a:r>
          </a:p>
          <a:p>
            <a:r>
              <a:rPr lang="sk-SK" dirty="0" smtClean="0"/>
              <a:t>Pomoc a sprostredkovanie služieb pre obete trestných činov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9066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500063"/>
            <a:ext cx="8143875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15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633538"/>
            <a:ext cx="8553450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58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404664"/>
            <a:ext cx="8410575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ĺžnik 3"/>
          <p:cNvSpPr/>
          <p:nvPr/>
        </p:nvSpPr>
        <p:spPr>
          <a:xfrm>
            <a:off x="2771800" y="260648"/>
            <a:ext cx="5904656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856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657350"/>
            <a:ext cx="8467725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45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124744"/>
            <a:ext cx="8553450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71" y="3717032"/>
            <a:ext cx="827722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15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Ako bude prebiehať kampaň a pomoc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</a:t>
            </a:r>
            <a:r>
              <a:rPr lang="sk-SK" dirty="0" smtClean="0"/>
              <a:t>očas celého roka 2021 vo všetkých krajoch</a:t>
            </a:r>
          </a:p>
          <a:p>
            <a:r>
              <a:rPr lang="sk-SK" dirty="0" smtClean="0"/>
              <a:t>prostredníctvom aktivít (MV SR a partnerov):</a:t>
            </a:r>
          </a:p>
          <a:p>
            <a:pPr lvl="1"/>
            <a:r>
              <a:rPr lang="sk-SK" dirty="0"/>
              <a:t>z</a:t>
            </a:r>
            <a:r>
              <a:rPr lang="sk-SK" dirty="0" smtClean="0"/>
              <a:t>dieľaním informácií </a:t>
            </a:r>
            <a:r>
              <a:rPr lang="sk-SK" dirty="0"/>
              <a:t>a odporúčaní pre cieľové </a:t>
            </a:r>
            <a:r>
              <a:rPr lang="sk-SK" dirty="0" smtClean="0"/>
              <a:t>skupiny (médiá, prednášky, osobné stretnutia)</a:t>
            </a:r>
          </a:p>
          <a:p>
            <a:pPr lvl="1"/>
            <a:r>
              <a:rPr lang="sk-SK" dirty="0" smtClean="0"/>
              <a:t> a poskytovaním pomoci pre potenciálne a skutočné obete (</a:t>
            </a:r>
            <a:r>
              <a:rPr lang="sk-SK" b="1" dirty="0" smtClean="0"/>
              <a:t>informačné kancelárie </a:t>
            </a:r>
            <a:r>
              <a:rPr lang="sk-SK" b="1" dirty="0"/>
              <a:t>pre obete trestných činov </a:t>
            </a:r>
            <a:r>
              <a:rPr lang="sk-SK" dirty="0" smtClean="0"/>
              <a:t>)</a:t>
            </a:r>
            <a:endParaRPr lang="sk-SK" dirty="0"/>
          </a:p>
          <a:p>
            <a:pPr lvl="1"/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7135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457200" lvl="1" indent="0"/>
            <a:r>
              <a:rPr lang="sk-SK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Informačné kancelárie pre </a:t>
            </a:r>
            <a:r>
              <a:rPr lang="sk-SK" sz="40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obete</a:t>
            </a:r>
            <a:endParaRPr lang="sk-SK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/>
          </a:bodyPr>
          <a:lstStyle/>
          <a:p>
            <a:pPr lvl="1"/>
            <a:r>
              <a:rPr lang="sk-SK" dirty="0" smtClean="0"/>
              <a:t>poskytovanie </a:t>
            </a:r>
            <a:r>
              <a:rPr lang="sk-SK" dirty="0"/>
              <a:t>základných informácií obetiam trestných činov </a:t>
            </a:r>
            <a:endParaRPr lang="sk-SK" dirty="0" smtClean="0"/>
          </a:p>
          <a:p>
            <a:pPr lvl="1"/>
            <a:r>
              <a:rPr lang="sk-SK" dirty="0" smtClean="0"/>
              <a:t>sprostredkovanie služieb obetiam v oblasti:</a:t>
            </a:r>
          </a:p>
          <a:p>
            <a:pPr lvl="2"/>
            <a:r>
              <a:rPr lang="sk-SK" dirty="0"/>
              <a:t>s</a:t>
            </a:r>
            <a:r>
              <a:rPr lang="sk-SK" dirty="0" smtClean="0"/>
              <a:t>ociálneho </a:t>
            </a:r>
            <a:r>
              <a:rPr lang="sk-SK" dirty="0"/>
              <a:t>poradenstva</a:t>
            </a:r>
            <a:endParaRPr lang="sk-SK" dirty="0" smtClean="0"/>
          </a:p>
          <a:p>
            <a:pPr lvl="2"/>
            <a:r>
              <a:rPr lang="sk-SK" dirty="0" smtClean="0"/>
              <a:t>psychologického poradenstva </a:t>
            </a:r>
          </a:p>
          <a:p>
            <a:pPr lvl="2"/>
            <a:r>
              <a:rPr lang="sk-SK" dirty="0" smtClean="0"/>
              <a:t>právneho usmernenia </a:t>
            </a:r>
            <a:r>
              <a:rPr lang="sk-SK" dirty="0"/>
              <a:t>a </a:t>
            </a:r>
            <a:r>
              <a:rPr lang="sk-SK" dirty="0" smtClean="0"/>
              <a:t>podpory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013176"/>
            <a:ext cx="6192688" cy="845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lokTextu 3"/>
          <p:cNvSpPr txBox="1"/>
          <p:nvPr/>
        </p:nvSpPr>
        <p:spPr>
          <a:xfrm>
            <a:off x="683568" y="5046275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FF0000"/>
                </a:solidFill>
              </a:rPr>
              <a:t>V rokoch</a:t>
            </a:r>
            <a:br>
              <a:rPr lang="sk-SK" sz="2400" b="1" dirty="0" smtClean="0">
                <a:solidFill>
                  <a:srgbClr val="FF0000"/>
                </a:solidFill>
              </a:rPr>
            </a:br>
            <a:r>
              <a:rPr lang="sk-SK" sz="2400" b="1" dirty="0" smtClean="0">
                <a:solidFill>
                  <a:srgbClr val="FF0000"/>
                </a:solidFill>
              </a:rPr>
              <a:t>2019 -  2021</a:t>
            </a:r>
          </a:p>
        </p:txBody>
      </p:sp>
    </p:spTree>
    <p:extLst>
      <p:ext uri="{BB962C8B-B14F-4D97-AF65-F5344CB8AC3E}">
        <p14:creationId xmlns:p14="http://schemas.microsoft.com/office/powerpoint/2010/main" val="388506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Partneri pomoci</a:t>
            </a:r>
            <a:endParaRPr lang="sk-SK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4933"/>
            <a:ext cx="6275040" cy="236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ok 7" descr="Artboard 1 co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268" y="3717033"/>
            <a:ext cx="1458337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526962"/>
            <a:ext cx="1872208" cy="69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36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227</Words>
  <Application>Microsoft Office PowerPoint</Application>
  <PresentationFormat>Prezentácia na obrazovke (4:3)</PresentationFormat>
  <Paragraphs>50</Paragraphs>
  <Slides>13</Slides>
  <Notes>2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Motív Office</vt:lpstr>
      <vt:lpstr>Prezentácia programu PowerPoint</vt:lpstr>
      <vt:lpstr>  Ochrana občanov pred falošnými asistentmi sčítania obyvateľov 2021 </vt:lpstr>
      <vt:lpstr>Prečo táto kampaň</vt:lpstr>
      <vt:lpstr>Na koho je kampaň cielená </vt:lpstr>
      <vt:lpstr>Kampaň bude obsahovať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Ako bude prebiehať kampaň a pomoc</vt:lpstr>
      <vt:lpstr>Informačné kancelárie pre obete</vt:lpstr>
      <vt:lpstr>Partneri pomoci</vt:lpstr>
    </vt:vector>
  </TitlesOfParts>
  <Company>MVSR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Jozef Halcin</dc:creator>
  <cp:lastModifiedBy>Jozef Halcin</cp:lastModifiedBy>
  <cp:revision>22</cp:revision>
  <dcterms:created xsi:type="dcterms:W3CDTF">2021-04-12T07:28:12Z</dcterms:created>
  <dcterms:modified xsi:type="dcterms:W3CDTF">2021-04-12T13:24:44Z</dcterms:modified>
</cp:coreProperties>
</file>